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98"/>
  </p:notesMasterIdLst>
  <p:sldIdLst>
    <p:sldId id="271" r:id="rId2"/>
    <p:sldId id="278" r:id="rId3"/>
    <p:sldId id="299" r:id="rId4"/>
    <p:sldId id="300" r:id="rId5"/>
    <p:sldId id="301" r:id="rId6"/>
    <p:sldId id="303" r:id="rId7"/>
    <p:sldId id="304" r:id="rId8"/>
    <p:sldId id="305" r:id="rId9"/>
    <p:sldId id="302" r:id="rId10"/>
    <p:sldId id="306" r:id="rId11"/>
    <p:sldId id="309" r:id="rId12"/>
    <p:sldId id="311" r:id="rId13"/>
    <p:sldId id="310" r:id="rId14"/>
    <p:sldId id="312" r:id="rId15"/>
    <p:sldId id="313" r:id="rId16"/>
    <p:sldId id="339" r:id="rId17"/>
    <p:sldId id="342" r:id="rId18"/>
    <p:sldId id="343" r:id="rId19"/>
    <p:sldId id="341" r:id="rId20"/>
    <p:sldId id="314" r:id="rId21"/>
    <p:sldId id="340" r:id="rId22"/>
    <p:sldId id="316" r:id="rId23"/>
    <p:sldId id="327" r:id="rId24"/>
    <p:sldId id="298" r:id="rId25"/>
    <p:sldId id="317" r:id="rId26"/>
    <p:sldId id="348" r:id="rId27"/>
    <p:sldId id="307" r:id="rId28"/>
    <p:sldId id="318" r:id="rId29"/>
    <p:sldId id="320" r:id="rId30"/>
    <p:sldId id="319" r:id="rId31"/>
    <p:sldId id="321" r:id="rId32"/>
    <p:sldId id="349" r:id="rId33"/>
    <p:sldId id="350" r:id="rId34"/>
    <p:sldId id="351" r:id="rId35"/>
    <p:sldId id="328" r:id="rId36"/>
    <p:sldId id="308" r:id="rId37"/>
    <p:sldId id="323" r:id="rId38"/>
    <p:sldId id="324" r:id="rId39"/>
    <p:sldId id="352" r:id="rId40"/>
    <p:sldId id="325" r:id="rId41"/>
    <p:sldId id="326" r:id="rId42"/>
    <p:sldId id="322" r:id="rId43"/>
    <p:sldId id="353" r:id="rId44"/>
    <p:sldId id="329" r:id="rId45"/>
    <p:sldId id="288" r:id="rId46"/>
    <p:sldId id="289" r:id="rId47"/>
    <p:sldId id="290" r:id="rId48"/>
    <p:sldId id="356" r:id="rId49"/>
    <p:sldId id="331" r:id="rId50"/>
    <p:sldId id="334" r:id="rId51"/>
    <p:sldId id="360" r:id="rId52"/>
    <p:sldId id="282" r:id="rId53"/>
    <p:sldId id="283" r:id="rId54"/>
    <p:sldId id="345" r:id="rId55"/>
    <p:sldId id="297" r:id="rId56"/>
    <p:sldId id="287" r:id="rId57"/>
    <p:sldId id="291" r:id="rId58"/>
    <p:sldId id="292" r:id="rId59"/>
    <p:sldId id="293" r:id="rId60"/>
    <p:sldId id="294" r:id="rId61"/>
    <p:sldId id="279" r:id="rId62"/>
    <p:sldId id="295" r:id="rId63"/>
    <p:sldId id="359" r:id="rId64"/>
    <p:sldId id="272" r:id="rId65"/>
    <p:sldId id="281" r:id="rId66"/>
    <p:sldId id="280" r:id="rId67"/>
    <p:sldId id="273" r:id="rId68"/>
    <p:sldId id="357" r:id="rId69"/>
    <p:sldId id="274" r:id="rId70"/>
    <p:sldId id="361" r:id="rId71"/>
    <p:sldId id="362" r:id="rId72"/>
    <p:sldId id="363" r:id="rId73"/>
    <p:sldId id="364" r:id="rId74"/>
    <p:sldId id="365" r:id="rId75"/>
    <p:sldId id="337" r:id="rId76"/>
    <p:sldId id="358" r:id="rId77"/>
    <p:sldId id="354" r:id="rId78"/>
    <p:sldId id="335" r:id="rId79"/>
    <p:sldId id="367" r:id="rId80"/>
    <p:sldId id="338" r:id="rId81"/>
    <p:sldId id="347" r:id="rId82"/>
    <p:sldId id="346" r:id="rId83"/>
    <p:sldId id="366" r:id="rId84"/>
    <p:sldId id="355" r:id="rId85"/>
    <p:sldId id="336" r:id="rId86"/>
    <p:sldId id="330" r:id="rId87"/>
    <p:sldId id="370" r:id="rId88"/>
    <p:sldId id="371" r:id="rId89"/>
    <p:sldId id="372" r:id="rId90"/>
    <p:sldId id="373" r:id="rId91"/>
    <p:sldId id="333" r:id="rId92"/>
    <p:sldId id="376" r:id="rId93"/>
    <p:sldId id="368" r:id="rId94"/>
    <p:sldId id="369" r:id="rId95"/>
    <p:sldId id="375" r:id="rId96"/>
    <p:sldId id="374"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067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6847" autoAdjust="0"/>
  </p:normalViewPr>
  <p:slideViewPr>
    <p:cSldViewPr>
      <p:cViewPr>
        <p:scale>
          <a:sx n="75" d="100"/>
          <a:sy n="75" d="100"/>
        </p:scale>
        <p:origin x="-1404" y="-72"/>
      </p:cViewPr>
      <p:guideLst>
        <p:guide orient="horz" pos="2160"/>
        <p:guide pos="2880"/>
      </p:guideLst>
    </p:cSldViewPr>
  </p:slideViewPr>
  <p:notesTextViewPr>
    <p:cViewPr>
      <p:scale>
        <a:sx n="1" d="1"/>
        <a:sy n="1" d="1"/>
      </p:scale>
      <p:origin x="0" y="0"/>
    </p:cViewPr>
  </p:notesTextViewPr>
  <p:sorterViewPr>
    <p:cViewPr>
      <p:scale>
        <a:sx n="100" d="100"/>
        <a:sy n="100" d="100"/>
      </p:scale>
      <p:origin x="0" y="651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63563D-A8BD-4420-B279-339C0FB6A493}" type="datetimeFigureOut">
              <a:rPr lang="en-GB" smtClean="0"/>
              <a:t>28/08/2014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8E9A94-0572-4FBE-A9E5-D0D847F07028}" type="slidenum">
              <a:rPr lang="en-GB" smtClean="0"/>
              <a:t>‹#›</a:t>
            </a:fld>
            <a:endParaRPr lang="en-GB"/>
          </a:p>
        </p:txBody>
      </p:sp>
    </p:spTree>
    <p:extLst>
      <p:ext uri="{BB962C8B-B14F-4D97-AF65-F5344CB8AC3E}">
        <p14:creationId xmlns:p14="http://schemas.microsoft.com/office/powerpoint/2010/main" val="2041660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Browsers are all built on an engine:  (see http://en.wikipedia.org/wiki/Web_browser_engine) to render the page. Don’t normally need to worry about this until something goes wrong or trying to get </a:t>
            </a:r>
            <a:r>
              <a:rPr lang="en-GB" baseline="0" dirty="0" err="1" smtClean="0"/>
              <a:t>usuage</a:t>
            </a:r>
            <a:r>
              <a:rPr lang="en-GB" baseline="0" dirty="0" smtClean="0"/>
              <a:t> data – do we have enough traffic to support “Browser Foo, version X”? </a:t>
            </a:r>
          </a:p>
          <a:p>
            <a:r>
              <a:rPr lang="en-GB" baseline="0" dirty="0" smtClean="0"/>
              <a:t>Main engines:</a:t>
            </a:r>
          </a:p>
          <a:p>
            <a:r>
              <a:rPr lang="en-GB" baseline="0" dirty="0" smtClean="0"/>
              <a:t>	 Blink – Used by Google Chrome</a:t>
            </a:r>
          </a:p>
          <a:p>
            <a:r>
              <a:rPr lang="en-GB" baseline="0" dirty="0" smtClean="0"/>
              <a:t>	 Trident – Used by IE </a:t>
            </a:r>
          </a:p>
          <a:p>
            <a:r>
              <a:rPr lang="en-GB" baseline="0" dirty="0" smtClean="0"/>
              <a:t>	 Gecko – Used by Firefox</a:t>
            </a:r>
          </a:p>
          <a:p>
            <a:r>
              <a:rPr lang="en-GB" baseline="0" dirty="0" smtClean="0"/>
              <a:t>	 </a:t>
            </a:r>
            <a:r>
              <a:rPr lang="en-GB" baseline="0" dirty="0" err="1" smtClean="0"/>
              <a:t>WebKit</a:t>
            </a:r>
            <a:r>
              <a:rPr lang="en-GB" baseline="0" dirty="0" smtClean="0"/>
              <a:t> – Used by Safari</a:t>
            </a:r>
          </a:p>
          <a:p>
            <a:r>
              <a:rPr lang="en-GB" baseline="0" dirty="0" smtClean="0"/>
              <a:t>Gecko is used by a few browsers, Opera uses Blink. – the browser is really a UI skin around the engine. If something doesn’t work in blink, it will be apparent in Chrome and Opera.</a:t>
            </a:r>
          </a:p>
          <a:p>
            <a:endParaRPr lang="en-GB" baseline="0" dirty="0" smtClean="0"/>
          </a:p>
          <a:p>
            <a:r>
              <a:rPr lang="en-GB" baseline="0" dirty="0" smtClean="0"/>
              <a:t>Netscape (popular  at one time, now </a:t>
            </a:r>
            <a:r>
              <a:rPr lang="en-GB" baseline="0" dirty="0" err="1" smtClean="0"/>
              <a:t>superceded</a:t>
            </a:r>
            <a:r>
              <a:rPr lang="en-GB" baseline="0" dirty="0" smtClean="0"/>
              <a:t> by Firefox) and Microsoft both tried to introduce non-standard elements specific to their engines, trying to give their users and “enhanced experience” – leading to chaos for people like me. Currently they are all playing along like good boys and girls.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http</a:t>
            </a:r>
            <a:r>
              <a:rPr lang="en-GB" smtClean="0"/>
              <a:t>://en.wikipedia.org/wiki/Browser_wars:_</a:t>
            </a:r>
            <a:r>
              <a:rPr lang="en-GB" dirty="0" smtClean="0"/>
              <a:t>Updated_browsers_released is also worth</a:t>
            </a:r>
            <a:r>
              <a:rPr lang="en-GB" baseline="0" dirty="0" smtClean="0"/>
              <a:t> a </a:t>
            </a:r>
            <a:r>
              <a:rPr lang="en-GB" baseline="0" dirty="0" err="1" smtClean="0"/>
              <a:t>squizz</a:t>
            </a:r>
            <a:r>
              <a:rPr lang="en-GB" baseline="0" dirty="0" smtClean="0"/>
              <a:t> for some context.</a:t>
            </a:r>
          </a:p>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a:t>
            </a:fld>
            <a:endParaRPr lang="en-GB"/>
          </a:p>
        </p:txBody>
      </p:sp>
    </p:spTree>
    <p:extLst>
      <p:ext uri="{BB962C8B-B14F-4D97-AF65-F5344CB8AC3E}">
        <p14:creationId xmlns:p14="http://schemas.microsoft.com/office/powerpoint/2010/main" val="2093836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 that we’re no longer</a:t>
            </a:r>
            <a:r>
              <a:rPr lang="en-GB" baseline="0" dirty="0" smtClean="0"/>
              <a:t> </a:t>
            </a:r>
            <a:r>
              <a:rPr lang="en-GB" baseline="0" dirty="0" err="1" smtClean="0"/>
              <a:t>cacking</a:t>
            </a:r>
            <a:r>
              <a:rPr lang="en-GB" baseline="0" dirty="0" smtClean="0"/>
              <a:t> up the document up so much with style, separating style out. Also the amount of code is going down – this is normally a sign we are doing something right!</a:t>
            </a:r>
          </a:p>
        </p:txBody>
      </p:sp>
      <p:sp>
        <p:nvSpPr>
          <p:cNvPr id="4" name="Slide Number Placeholder 3"/>
          <p:cNvSpPr>
            <a:spLocks noGrp="1"/>
          </p:cNvSpPr>
          <p:nvPr>
            <p:ph type="sldNum" sz="quarter" idx="10"/>
          </p:nvPr>
        </p:nvSpPr>
        <p:spPr/>
        <p:txBody>
          <a:bodyPr/>
          <a:lstStyle/>
          <a:p>
            <a:fld id="{8E8E9A94-0572-4FBE-A9E5-D0D847F07028}" type="slidenum">
              <a:rPr lang="en-GB" smtClean="0"/>
              <a:t>14</a:t>
            </a:fld>
            <a:endParaRPr lang="en-GB"/>
          </a:p>
        </p:txBody>
      </p:sp>
    </p:spTree>
    <p:extLst>
      <p:ext uri="{BB962C8B-B14F-4D97-AF65-F5344CB8AC3E}">
        <p14:creationId xmlns:p14="http://schemas.microsoft.com/office/powerpoint/2010/main" val="3241935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 that we’re no longer</a:t>
            </a:r>
            <a:r>
              <a:rPr lang="en-GB" baseline="0" dirty="0" smtClean="0"/>
              <a:t> </a:t>
            </a:r>
            <a:r>
              <a:rPr lang="en-GB" baseline="0" dirty="0" err="1" smtClean="0"/>
              <a:t>cacking</a:t>
            </a:r>
            <a:r>
              <a:rPr lang="en-GB" baseline="0" dirty="0" smtClean="0"/>
              <a:t> up the document up so much with style, separating style out. Also the amount of code is going down – this is normally a sign we are doing something right!</a:t>
            </a:r>
          </a:p>
        </p:txBody>
      </p:sp>
      <p:sp>
        <p:nvSpPr>
          <p:cNvPr id="4" name="Slide Number Placeholder 3"/>
          <p:cNvSpPr>
            <a:spLocks noGrp="1"/>
          </p:cNvSpPr>
          <p:nvPr>
            <p:ph type="sldNum" sz="quarter" idx="10"/>
          </p:nvPr>
        </p:nvSpPr>
        <p:spPr/>
        <p:txBody>
          <a:bodyPr/>
          <a:lstStyle/>
          <a:p>
            <a:fld id="{8E8E9A94-0572-4FBE-A9E5-D0D847F07028}" type="slidenum">
              <a:rPr lang="en-GB" smtClean="0"/>
              <a:t>15</a:t>
            </a:fld>
            <a:endParaRPr lang="en-GB"/>
          </a:p>
        </p:txBody>
      </p:sp>
    </p:spTree>
    <p:extLst>
      <p:ext uri="{BB962C8B-B14F-4D97-AF65-F5344CB8AC3E}">
        <p14:creationId xmlns:p14="http://schemas.microsoft.com/office/powerpoint/2010/main" val="3241935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Sans-serif</a:t>
            </a:r>
            <a:r>
              <a:rPr lang="en-GB" baseline="0" dirty="0" smtClean="0"/>
              <a:t> fonts are now all the rage as they look cleaner. At one time serif fonts were preferred as they looked richer. Doubtless the pendulum will swing back at some point and this statement will look out of date (27/08/2014).</a:t>
            </a:r>
          </a:p>
          <a:p>
            <a:endParaRPr lang="en-GB" baseline="0" dirty="0" smtClean="0"/>
          </a:p>
          <a:p>
            <a:r>
              <a:rPr lang="en-GB" baseline="0" dirty="0" smtClean="0"/>
              <a:t>Common font combinations can be found here: http://www.w3schools.com/cssref/css_websafe_fonts.asp </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17</a:t>
            </a:fld>
            <a:endParaRPr lang="en-GB"/>
          </a:p>
        </p:txBody>
      </p:sp>
    </p:spTree>
    <p:extLst>
      <p:ext uri="{BB962C8B-B14F-4D97-AF65-F5344CB8AC3E}">
        <p14:creationId xmlns:p14="http://schemas.microsoft.com/office/powerpoint/2010/main" val="291899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http://web.mit.edu/jmorzins/www/fonts.html for</a:t>
            </a:r>
            <a:r>
              <a:rPr lang="en-GB" baseline="0" dirty="0" smtClean="0"/>
              <a:t> a discussion of web-safe fonts</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18</a:t>
            </a:fld>
            <a:endParaRPr lang="en-GB"/>
          </a:p>
        </p:txBody>
      </p:sp>
    </p:spTree>
    <p:extLst>
      <p:ext uri="{BB962C8B-B14F-4D97-AF65-F5344CB8AC3E}">
        <p14:creationId xmlns:p14="http://schemas.microsoft.com/office/powerpoint/2010/main" val="3050159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a:t>
            </a:r>
            <a:r>
              <a:rPr lang="en-GB" baseline="0" dirty="0" smtClean="0"/>
              <a:t> tell the browser this is a linked document.</a:t>
            </a:r>
          </a:p>
          <a:p>
            <a:r>
              <a:rPr lang="en-GB" baseline="0" dirty="0" err="1" smtClean="0"/>
              <a:t>rel</a:t>
            </a:r>
            <a:r>
              <a:rPr lang="en-GB" baseline="0" dirty="0" smtClean="0"/>
              <a:t> defines the relationship to the document.</a:t>
            </a:r>
          </a:p>
          <a:p>
            <a:r>
              <a:rPr lang="en-GB" baseline="0" dirty="0" smtClean="0"/>
              <a:t>type defines what the document is – in HTML5 it isn’t strictly needed</a:t>
            </a:r>
          </a:p>
          <a:p>
            <a:r>
              <a:rPr lang="en-GB" baseline="0" dirty="0" err="1" smtClean="0"/>
              <a:t>href</a:t>
            </a:r>
            <a:r>
              <a:rPr lang="en-GB" baseline="0" dirty="0" smtClean="0"/>
              <a:t> – the document being linked.</a:t>
            </a:r>
          </a:p>
          <a:p>
            <a:endParaRPr lang="en-GB" baseline="0" dirty="0" smtClean="0"/>
          </a:p>
          <a:p>
            <a:r>
              <a:rPr lang="en-GB" baseline="0" dirty="0" smtClean="0"/>
              <a:t>Used for more than just </a:t>
            </a:r>
            <a:r>
              <a:rPr lang="en-GB" baseline="0" dirty="0" err="1" smtClean="0"/>
              <a:t>stylesheets</a:t>
            </a:r>
            <a:r>
              <a:rPr lang="en-GB" baseline="0" dirty="0" smtClean="0"/>
              <a:t>!</a:t>
            </a:r>
          </a:p>
        </p:txBody>
      </p:sp>
      <p:sp>
        <p:nvSpPr>
          <p:cNvPr id="4" name="Slide Number Placeholder 3"/>
          <p:cNvSpPr>
            <a:spLocks noGrp="1"/>
          </p:cNvSpPr>
          <p:nvPr>
            <p:ph type="sldNum" sz="quarter" idx="10"/>
          </p:nvPr>
        </p:nvSpPr>
        <p:spPr/>
        <p:txBody>
          <a:bodyPr/>
          <a:lstStyle/>
          <a:p>
            <a:fld id="{8E8E9A94-0572-4FBE-A9E5-D0D847F07028}" type="slidenum">
              <a:rPr lang="en-GB" smtClean="0"/>
              <a:t>19</a:t>
            </a:fld>
            <a:endParaRPr lang="en-GB"/>
          </a:p>
        </p:txBody>
      </p:sp>
    </p:spTree>
    <p:extLst>
      <p:ext uri="{BB962C8B-B14F-4D97-AF65-F5344CB8AC3E}">
        <p14:creationId xmlns:p14="http://schemas.microsoft.com/office/powerpoint/2010/main" val="309363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Valid decoration</a:t>
            </a:r>
            <a:r>
              <a:rPr lang="en-GB" baseline="0" dirty="0" smtClean="0"/>
              <a:t> values – </a:t>
            </a:r>
            <a:r>
              <a:rPr lang="en-GB" sz="1200" b="0" i="0" kern="1200" dirty="0" err="1" smtClean="0">
                <a:solidFill>
                  <a:schemeClr val="tx1"/>
                </a:solidFill>
                <a:effectLst/>
                <a:latin typeface="+mn-lt"/>
                <a:ea typeface="+mn-ea"/>
                <a:cs typeface="+mn-cs"/>
              </a:rPr>
              <a:t>overline</a:t>
            </a:r>
            <a:r>
              <a:rPr lang="en-GB" sz="1200" b="0" i="0" kern="1200" dirty="0" smtClean="0">
                <a:solidFill>
                  <a:schemeClr val="tx1"/>
                </a:solidFill>
                <a:effectLst/>
                <a:latin typeface="+mn-lt"/>
                <a:ea typeface="+mn-ea"/>
                <a:cs typeface="+mn-cs"/>
              </a:rPr>
              <a:t> (I’ve never used this), line-through,</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underline &amp; none. </a:t>
            </a:r>
            <a:endParaRPr lang="en-GB" baseline="0" dirty="0" smtClean="0"/>
          </a:p>
        </p:txBody>
      </p:sp>
      <p:sp>
        <p:nvSpPr>
          <p:cNvPr id="4" name="Slide Number Placeholder 3"/>
          <p:cNvSpPr>
            <a:spLocks noGrp="1"/>
          </p:cNvSpPr>
          <p:nvPr>
            <p:ph type="sldNum" sz="quarter" idx="10"/>
          </p:nvPr>
        </p:nvSpPr>
        <p:spPr/>
        <p:txBody>
          <a:bodyPr/>
          <a:lstStyle/>
          <a:p>
            <a:fld id="{8E8E9A94-0572-4FBE-A9E5-D0D847F07028}" type="slidenum">
              <a:rPr lang="en-GB" smtClean="0"/>
              <a:t>20</a:t>
            </a:fld>
            <a:endParaRPr lang="en-GB"/>
          </a:p>
        </p:txBody>
      </p:sp>
    </p:spTree>
    <p:extLst>
      <p:ext uri="{BB962C8B-B14F-4D97-AF65-F5344CB8AC3E}">
        <p14:creationId xmlns:p14="http://schemas.microsoft.com/office/powerpoint/2010/main" val="309363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Valid decoration</a:t>
            </a:r>
            <a:r>
              <a:rPr lang="en-GB" baseline="0" dirty="0" smtClean="0"/>
              <a:t> values – </a:t>
            </a:r>
            <a:r>
              <a:rPr lang="en-GB" sz="1200" b="0" i="0" kern="1200" dirty="0" err="1" smtClean="0">
                <a:solidFill>
                  <a:schemeClr val="tx1"/>
                </a:solidFill>
                <a:effectLst/>
                <a:latin typeface="+mn-lt"/>
                <a:ea typeface="+mn-ea"/>
                <a:cs typeface="+mn-cs"/>
              </a:rPr>
              <a:t>overline</a:t>
            </a:r>
            <a:r>
              <a:rPr lang="en-GB" sz="1200" b="0" i="0" kern="1200" dirty="0" smtClean="0">
                <a:solidFill>
                  <a:schemeClr val="tx1"/>
                </a:solidFill>
                <a:effectLst/>
                <a:latin typeface="+mn-lt"/>
                <a:ea typeface="+mn-ea"/>
                <a:cs typeface="+mn-cs"/>
              </a:rPr>
              <a:t> (I’ve never used this), line-through,</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underline &amp; none. </a:t>
            </a:r>
            <a:endParaRPr lang="en-GB" baseline="0" dirty="0" smtClean="0"/>
          </a:p>
        </p:txBody>
      </p:sp>
      <p:sp>
        <p:nvSpPr>
          <p:cNvPr id="4" name="Slide Number Placeholder 3"/>
          <p:cNvSpPr>
            <a:spLocks noGrp="1"/>
          </p:cNvSpPr>
          <p:nvPr>
            <p:ph type="sldNum" sz="quarter" idx="10"/>
          </p:nvPr>
        </p:nvSpPr>
        <p:spPr/>
        <p:txBody>
          <a:bodyPr/>
          <a:lstStyle/>
          <a:p>
            <a:fld id="{8E8E9A94-0572-4FBE-A9E5-D0D847F07028}" type="slidenum">
              <a:rPr lang="en-GB" smtClean="0"/>
              <a:t>21</a:t>
            </a:fld>
            <a:endParaRPr lang="en-GB"/>
          </a:p>
        </p:txBody>
      </p:sp>
    </p:spTree>
    <p:extLst>
      <p:ext uri="{BB962C8B-B14F-4D97-AF65-F5344CB8AC3E}">
        <p14:creationId xmlns:p14="http://schemas.microsoft.com/office/powerpoint/2010/main" val="309363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a:t>
            </a:r>
            <a:r>
              <a:rPr lang="en-GB" baseline="0" dirty="0" smtClean="0"/>
              <a:t> tell the browser this is a linked document.</a:t>
            </a:r>
          </a:p>
          <a:p>
            <a:r>
              <a:rPr lang="en-GB" baseline="0" dirty="0" err="1" smtClean="0"/>
              <a:t>rel</a:t>
            </a:r>
            <a:r>
              <a:rPr lang="en-GB" baseline="0" dirty="0" smtClean="0"/>
              <a:t> defines the relationship to the document.</a:t>
            </a:r>
          </a:p>
          <a:p>
            <a:r>
              <a:rPr lang="en-GB" baseline="0" dirty="0" smtClean="0"/>
              <a:t>type defines what the document is – in HTML5 it isn’t strictly needed</a:t>
            </a:r>
          </a:p>
          <a:p>
            <a:r>
              <a:rPr lang="en-GB" baseline="0" dirty="0" err="1" smtClean="0"/>
              <a:t>href</a:t>
            </a:r>
            <a:r>
              <a:rPr lang="en-GB" baseline="0" dirty="0" smtClean="0"/>
              <a:t> – the document being linked.</a:t>
            </a:r>
          </a:p>
          <a:p>
            <a:endParaRPr lang="en-GB" baseline="0" dirty="0" smtClean="0"/>
          </a:p>
          <a:p>
            <a:r>
              <a:rPr lang="en-GB" baseline="0" dirty="0" smtClean="0"/>
              <a:t>Used for more than just </a:t>
            </a:r>
            <a:r>
              <a:rPr lang="en-GB" baseline="0" dirty="0" err="1" smtClean="0"/>
              <a:t>stylesheets</a:t>
            </a:r>
            <a:r>
              <a:rPr lang="en-GB" baseline="0" dirty="0" smtClean="0"/>
              <a:t>!</a:t>
            </a:r>
          </a:p>
        </p:txBody>
      </p:sp>
      <p:sp>
        <p:nvSpPr>
          <p:cNvPr id="4" name="Slide Number Placeholder 3"/>
          <p:cNvSpPr>
            <a:spLocks noGrp="1"/>
          </p:cNvSpPr>
          <p:nvPr>
            <p:ph type="sldNum" sz="quarter" idx="10"/>
          </p:nvPr>
        </p:nvSpPr>
        <p:spPr/>
        <p:txBody>
          <a:bodyPr/>
          <a:lstStyle/>
          <a:p>
            <a:fld id="{8E8E9A94-0572-4FBE-A9E5-D0D847F07028}" type="slidenum">
              <a:rPr lang="en-GB" smtClean="0"/>
              <a:t>22</a:t>
            </a:fld>
            <a:endParaRPr lang="en-GB"/>
          </a:p>
        </p:txBody>
      </p:sp>
    </p:spTree>
    <p:extLst>
      <p:ext uri="{BB962C8B-B14F-4D97-AF65-F5344CB8AC3E}">
        <p14:creationId xmlns:p14="http://schemas.microsoft.com/office/powerpoint/2010/main" val="3093639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24</a:t>
            </a:fld>
            <a:endParaRPr lang="en-GB"/>
          </a:p>
        </p:txBody>
      </p:sp>
    </p:spTree>
    <p:extLst>
      <p:ext uri="{BB962C8B-B14F-4D97-AF65-F5344CB8AC3E}">
        <p14:creationId xmlns:p14="http://schemas.microsoft.com/office/powerpoint/2010/main" val="3822008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a:t>
            </a:r>
            <a:r>
              <a:rPr lang="en-GB" baseline="0" dirty="0" smtClean="0"/>
              <a:t> it gets tricky…</a:t>
            </a:r>
          </a:p>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25</a:t>
            </a:fld>
            <a:endParaRPr lang="en-GB"/>
          </a:p>
        </p:txBody>
      </p:sp>
    </p:spTree>
    <p:extLst>
      <p:ext uri="{BB962C8B-B14F-4D97-AF65-F5344CB8AC3E}">
        <p14:creationId xmlns:p14="http://schemas.microsoft.com/office/powerpoint/2010/main" val="1534742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a:t>
            </a:fld>
            <a:endParaRPr lang="en-GB"/>
          </a:p>
        </p:txBody>
      </p:sp>
    </p:spTree>
    <p:extLst>
      <p:ext uri="{BB962C8B-B14F-4D97-AF65-F5344CB8AC3E}">
        <p14:creationId xmlns:p14="http://schemas.microsoft.com/office/powerpoint/2010/main" val="318019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27</a:t>
            </a:fld>
            <a:endParaRPr lang="en-GB"/>
          </a:p>
        </p:txBody>
      </p:sp>
    </p:spTree>
    <p:extLst>
      <p:ext uri="{BB962C8B-B14F-4D97-AF65-F5344CB8AC3E}">
        <p14:creationId xmlns:p14="http://schemas.microsoft.com/office/powerpoint/2010/main" val="1534742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28</a:t>
            </a:fld>
            <a:endParaRPr lang="en-GB"/>
          </a:p>
        </p:txBody>
      </p:sp>
    </p:spTree>
    <p:extLst>
      <p:ext uri="{BB962C8B-B14F-4D97-AF65-F5344CB8AC3E}">
        <p14:creationId xmlns:p14="http://schemas.microsoft.com/office/powerpoint/2010/main" val="1534742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agains</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30</a:t>
            </a:fld>
            <a:endParaRPr lang="en-GB"/>
          </a:p>
        </p:txBody>
      </p:sp>
    </p:spTree>
    <p:extLst>
      <p:ext uri="{BB962C8B-B14F-4D97-AF65-F5344CB8AC3E}">
        <p14:creationId xmlns:p14="http://schemas.microsoft.com/office/powerpoint/2010/main" val="2949646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smtClean="0"/>
              <a:t>Beginning</a:t>
            </a:r>
            <a:r>
              <a:rPr lang="en-GB" dirty="0" smtClean="0"/>
              <a:t> to feel like a mobile</a:t>
            </a:r>
            <a:r>
              <a:rPr lang="en-GB" baseline="0" dirty="0" smtClean="0"/>
              <a:t> version of the site!</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33</a:t>
            </a:fld>
            <a:endParaRPr lang="en-GB"/>
          </a:p>
        </p:txBody>
      </p:sp>
    </p:spTree>
    <p:extLst>
      <p:ext uri="{BB962C8B-B14F-4D97-AF65-F5344CB8AC3E}">
        <p14:creationId xmlns:p14="http://schemas.microsoft.com/office/powerpoint/2010/main" val="3014349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Each</a:t>
            </a:r>
            <a:r>
              <a:rPr lang="en-GB" baseline="0" dirty="0" smtClean="0"/>
              <a:t> modern browser has a tool like this, they all work slightly differently and are an essential part of the general web development toolkit – life was difficult before this!</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38</a:t>
            </a:fld>
            <a:endParaRPr lang="en-GB"/>
          </a:p>
        </p:txBody>
      </p:sp>
    </p:spTree>
    <p:extLst>
      <p:ext uri="{BB962C8B-B14F-4D97-AF65-F5344CB8AC3E}">
        <p14:creationId xmlns:p14="http://schemas.microsoft.com/office/powerpoint/2010/main" val="2137546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Other</a:t>
            </a:r>
            <a:r>
              <a:rPr lang="en-GB" baseline="0" dirty="0" smtClean="0"/>
              <a:t> </a:t>
            </a:r>
            <a:r>
              <a:rPr lang="en-GB" baseline="0" smtClean="0"/>
              <a:t>selecd</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40</a:t>
            </a:fld>
            <a:endParaRPr lang="en-GB"/>
          </a:p>
        </p:txBody>
      </p:sp>
    </p:spTree>
    <p:extLst>
      <p:ext uri="{BB962C8B-B14F-4D97-AF65-F5344CB8AC3E}">
        <p14:creationId xmlns:p14="http://schemas.microsoft.com/office/powerpoint/2010/main" val="2137546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41</a:t>
            </a:fld>
            <a:endParaRPr lang="en-GB"/>
          </a:p>
        </p:txBody>
      </p:sp>
    </p:spTree>
    <p:extLst>
      <p:ext uri="{BB962C8B-B14F-4D97-AF65-F5344CB8AC3E}">
        <p14:creationId xmlns:p14="http://schemas.microsoft.com/office/powerpoint/2010/main" val="2137546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media type – can target </a:t>
            </a:r>
            <a:r>
              <a:rPr lang="en-GB" baseline="0" dirty="0" err="1" smtClean="0"/>
              <a:t>stylesheets</a:t>
            </a:r>
            <a:r>
              <a:rPr lang="en-GB" baseline="0" dirty="0" smtClean="0"/>
              <a:t> for screen, print braille etc. I’ve </a:t>
            </a:r>
            <a:r>
              <a:rPr lang="en-GB" i="1" baseline="0" dirty="0" smtClean="0"/>
              <a:t>never</a:t>
            </a:r>
            <a:r>
              <a:rPr lang="en-GB" baseline="0" dirty="0" smtClean="0"/>
              <a:t> done this</a:t>
            </a:r>
            <a:endParaRPr lang="en-GB" dirty="0" smtClean="0"/>
          </a:p>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42</a:t>
            </a:fld>
            <a:endParaRPr lang="en-GB"/>
          </a:p>
        </p:txBody>
      </p:sp>
    </p:spTree>
    <p:extLst>
      <p:ext uri="{BB962C8B-B14F-4D97-AF65-F5344CB8AC3E}">
        <p14:creationId xmlns:p14="http://schemas.microsoft.com/office/powerpoint/2010/main" val="2467094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Forget about the</a:t>
            </a:r>
            <a:r>
              <a:rPr lang="en-GB" baseline="0" dirty="0" smtClean="0"/>
              <a:t> uncommon ones, unless you need them, in which case remember them </a:t>
            </a:r>
            <a:r>
              <a:rPr lang="en-GB" baseline="0" dirty="0" smtClean="0">
                <a:sym typeface="Wingdings" panose="05000000000000000000" pitchFamily="2" charset="2"/>
              </a:rPr>
              <a:t></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46</a:t>
            </a:fld>
            <a:endParaRPr lang="en-GB"/>
          </a:p>
        </p:txBody>
      </p:sp>
    </p:spTree>
    <p:extLst>
      <p:ext uri="{BB962C8B-B14F-4D97-AF65-F5344CB8AC3E}">
        <p14:creationId xmlns:p14="http://schemas.microsoft.com/office/powerpoint/2010/main" val="375063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also an</a:t>
            </a:r>
            <a:r>
              <a:rPr lang="en-GB" baseline="0" dirty="0" smtClean="0"/>
              <a:t> “outline” </a:t>
            </a:r>
            <a:r>
              <a:rPr lang="en-GB" baseline="0" dirty="0" err="1" smtClean="0"/>
              <a:t>ouside</a:t>
            </a:r>
            <a:r>
              <a:rPr lang="en-GB" baseline="0" dirty="0" smtClean="0"/>
              <a:t> of the borders, which works like a border, except it doesn’t ever contribute to the size of the </a:t>
            </a:r>
            <a:r>
              <a:rPr lang="en-GB" baseline="0" dirty="0" err="1" smtClean="0"/>
              <a:t>elment</a:t>
            </a:r>
            <a:r>
              <a:rPr lang="en-GB" baseline="0" dirty="0" smtClean="0"/>
              <a:t> – it is used to highlight an element, for example in a form to emphasise a text box for a required field on a form.</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49</a:t>
            </a:fld>
            <a:endParaRPr lang="en-GB"/>
          </a:p>
        </p:txBody>
      </p:sp>
    </p:spTree>
    <p:extLst>
      <p:ext uri="{BB962C8B-B14F-4D97-AF65-F5344CB8AC3E}">
        <p14:creationId xmlns:p14="http://schemas.microsoft.com/office/powerpoint/2010/main" val="127012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foo</a:t>
            </a:r>
            <a:r>
              <a:rPr lang="en-GB" baseline="0" dirty="0" smtClean="0"/>
              <a:t> is a common term in IT – we use it as placeholder text and variable names. When we use “foo” it’s understood that this is a placeholder. </a:t>
            </a:r>
          </a:p>
          <a:p>
            <a:r>
              <a:rPr lang="en-GB" baseline="0" dirty="0" smtClean="0"/>
              <a:t>There are a few of these words, commonly used as variable names. The most common scheme is to use variable names in the following order: foo, bar </a:t>
            </a:r>
            <a:r>
              <a:rPr lang="en-GB" baseline="0" dirty="0" err="1" smtClean="0"/>
              <a:t>baz</a:t>
            </a:r>
            <a:r>
              <a:rPr lang="en-GB" baseline="0" dirty="0" smtClean="0"/>
              <a:t>, </a:t>
            </a:r>
            <a:r>
              <a:rPr lang="en-GB" baseline="0" dirty="0" err="1" smtClean="0"/>
              <a:t>quux</a:t>
            </a:r>
            <a:r>
              <a:rPr lang="en-GB" baseline="0" dirty="0" smtClean="0"/>
              <a:t>, </a:t>
            </a:r>
            <a:r>
              <a:rPr lang="en-GB" baseline="0" dirty="0" err="1" smtClean="0"/>
              <a:t>qux</a:t>
            </a:r>
            <a:r>
              <a:rPr lang="en-GB" baseline="0" dirty="0" smtClean="0"/>
              <a:t>.</a:t>
            </a:r>
          </a:p>
          <a:p>
            <a:r>
              <a:rPr lang="en-GB" baseline="0" dirty="0" smtClean="0"/>
              <a:t>These things glory in the name “Metasyntactic Variables” – somebody’s idea of a joke giving something so simple and useful a complex-sounding name.</a:t>
            </a:r>
          </a:p>
          <a:p>
            <a:r>
              <a:rPr lang="en-GB" baseline="0" dirty="0" smtClean="0"/>
              <a:t>See http://en.wikipedia.org/wiki/Metasyntactic_variable#English for the beef.</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5</a:t>
            </a:fld>
            <a:endParaRPr lang="en-GB"/>
          </a:p>
        </p:txBody>
      </p:sp>
    </p:spTree>
    <p:extLst>
      <p:ext uri="{BB962C8B-B14F-4D97-AF65-F5344CB8AC3E}">
        <p14:creationId xmlns:p14="http://schemas.microsoft.com/office/powerpoint/2010/main" val="3116470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IE8</a:t>
            </a:r>
            <a:r>
              <a:rPr lang="en-GB" baseline="0" dirty="0" smtClean="0"/>
              <a:t>+ - no good for users on XP!</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52</a:t>
            </a:fld>
            <a:endParaRPr lang="en-GB"/>
          </a:p>
        </p:txBody>
      </p:sp>
    </p:spTree>
    <p:extLst>
      <p:ext uri="{BB962C8B-B14F-4D97-AF65-F5344CB8AC3E}">
        <p14:creationId xmlns:p14="http://schemas.microsoft.com/office/powerpoint/2010/main" val="4248727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53</a:t>
            </a:fld>
            <a:endParaRPr lang="en-GB"/>
          </a:p>
        </p:txBody>
      </p:sp>
    </p:spTree>
    <p:extLst>
      <p:ext uri="{BB962C8B-B14F-4D97-AF65-F5344CB8AC3E}">
        <p14:creationId xmlns:p14="http://schemas.microsoft.com/office/powerpoint/2010/main" val="476470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only makes sense for containing elements bigger than </a:t>
            </a:r>
            <a:r>
              <a:rPr lang="en-GB" baseline="0" smtClean="0"/>
              <a:t>the content!</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55</a:t>
            </a:fld>
            <a:endParaRPr lang="en-GB"/>
          </a:p>
        </p:txBody>
      </p:sp>
    </p:spTree>
    <p:extLst>
      <p:ext uri="{BB962C8B-B14F-4D97-AF65-F5344CB8AC3E}">
        <p14:creationId xmlns:p14="http://schemas.microsoft.com/office/powerpoint/2010/main" val="2461146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Commonly</a:t>
            </a:r>
            <a:r>
              <a:rPr lang="en-GB" baseline="0" dirty="0" smtClean="0"/>
              <a:t> used for layout – but newer elements are coming online in HTML that will do a lot of the work and improve semantics.</a:t>
            </a:r>
          </a:p>
          <a:p>
            <a:r>
              <a:rPr lang="en-GB" baseline="0" dirty="0" smtClean="0"/>
              <a:t>As for the spans – this should become clearer later.</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56</a:t>
            </a:fld>
            <a:endParaRPr lang="en-GB"/>
          </a:p>
        </p:txBody>
      </p:sp>
    </p:spTree>
    <p:extLst>
      <p:ext uri="{BB962C8B-B14F-4D97-AF65-F5344CB8AC3E}">
        <p14:creationId xmlns:p14="http://schemas.microsoft.com/office/powerpoint/2010/main" val="2349411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See the file InlineAndBlock.html for examples</a:t>
            </a:r>
          </a:p>
          <a:p>
            <a:r>
              <a:rPr lang="en-GB" dirty="0" smtClean="0"/>
              <a:t>It also explains</a:t>
            </a:r>
            <a:r>
              <a:rPr lang="en-GB" baseline="0" dirty="0" smtClean="0"/>
              <a:t> the differences in the margins example –the div fills out, so the right margin was meaningless. The span is inline , to the top bottom margins were not applied.</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59</a:t>
            </a:fld>
            <a:endParaRPr lang="en-GB"/>
          </a:p>
        </p:txBody>
      </p:sp>
    </p:spTree>
    <p:extLst>
      <p:ext uri="{BB962C8B-B14F-4D97-AF65-F5344CB8AC3E}">
        <p14:creationId xmlns:p14="http://schemas.microsoft.com/office/powerpoint/2010/main" val="3673015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latin typeface="Helvetica" panose="020B0604020202030204" pitchFamily="34" charset="0"/>
              </a:rPr>
              <a:t>Other modes are available</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60</a:t>
            </a:fld>
            <a:endParaRPr lang="en-GB"/>
          </a:p>
        </p:txBody>
      </p:sp>
    </p:spTree>
    <p:extLst>
      <p:ext uri="{BB962C8B-B14F-4D97-AF65-F5344CB8AC3E}">
        <p14:creationId xmlns:p14="http://schemas.microsoft.com/office/powerpoint/2010/main" val="2492900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 </a:t>
            </a:r>
          </a:p>
          <a:p>
            <a:r>
              <a:rPr lang="en-GB" dirty="0" smtClean="0"/>
              <a:t>	</a:t>
            </a:r>
            <a:r>
              <a:rPr lang="en-GB" dirty="0" err="1" smtClean="0"/>
              <a:t>background</a:t>
            </a:r>
            <a:r>
              <a:rPr lang="en-GB" baseline="0" dirty="0" err="1" smtClean="0"/>
              <a:t>-color:blue</a:t>
            </a:r>
            <a:endParaRPr lang="en-GB" dirty="0" smtClean="0"/>
          </a:p>
          <a:p>
            <a:r>
              <a:rPr lang="en-GB" dirty="0" smtClean="0"/>
              <a:t>	</a:t>
            </a:r>
            <a:r>
              <a:rPr lang="en-GB" dirty="0" err="1" smtClean="0"/>
              <a:t>background</a:t>
            </a:r>
            <a:r>
              <a:rPr lang="en-GB" baseline="0" dirty="0" err="1" smtClean="0"/>
              <a:t>-color:green</a:t>
            </a:r>
            <a:r>
              <a:rPr lang="en-GB" baseline="0" dirty="0" smtClean="0"/>
              <a:t> </a:t>
            </a:r>
          </a:p>
          <a:p>
            <a:r>
              <a:rPr lang="en-GB" baseline="0" dirty="0" smtClean="0"/>
              <a:t>	</a:t>
            </a:r>
            <a:r>
              <a:rPr lang="en-GB" dirty="0" err="1" smtClean="0"/>
              <a:t>background</a:t>
            </a:r>
            <a:r>
              <a:rPr lang="en-GB" baseline="0" dirty="0" err="1" smtClean="0"/>
              <a:t>-color:yellow</a:t>
            </a:r>
            <a:endParaRPr lang="en-GB" baseline="0" dirty="0" smtClean="0"/>
          </a:p>
          <a:p>
            <a:r>
              <a:rPr lang="en-GB" dirty="0" smtClean="0"/>
              <a:t>	</a:t>
            </a:r>
            <a:r>
              <a:rPr lang="en-GB" dirty="0" err="1" smtClean="0"/>
              <a:t>background</a:t>
            </a:r>
            <a:r>
              <a:rPr lang="en-GB" baseline="0" dirty="0" err="1" smtClean="0"/>
              <a:t>-color:orange</a:t>
            </a:r>
            <a:endParaRPr lang="en-GB" baseline="0" dirty="0" smtClean="0"/>
          </a:p>
          <a:p>
            <a:r>
              <a:rPr lang="en-GB" baseline="0" dirty="0" smtClean="0"/>
              <a:t>	</a:t>
            </a:r>
            <a:r>
              <a:rPr lang="en-GB" dirty="0" err="1" smtClean="0"/>
              <a:t>background</a:t>
            </a:r>
            <a:r>
              <a:rPr lang="en-GB" baseline="0" dirty="0" err="1" smtClean="0"/>
              <a:t>-color:red</a:t>
            </a:r>
            <a:endParaRPr lang="en-GB" baseline="0" dirty="0" smtClean="0"/>
          </a:p>
          <a:p>
            <a:r>
              <a:rPr lang="en-GB" baseline="0" dirty="0" smtClean="0"/>
              <a:t>In the styles for elements to see where they have ended up.</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62</a:t>
            </a:fld>
            <a:endParaRPr lang="en-GB"/>
          </a:p>
        </p:txBody>
      </p:sp>
    </p:spTree>
    <p:extLst>
      <p:ext uri="{BB962C8B-B14F-4D97-AF65-F5344CB8AC3E}">
        <p14:creationId xmlns:p14="http://schemas.microsoft.com/office/powerpoint/2010/main" val="456451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Almost a complete header</a:t>
            </a:r>
            <a:r>
              <a:rPr lang="en-GB" baseline="0" dirty="0" smtClean="0"/>
              <a:t> – just some </a:t>
            </a:r>
            <a:r>
              <a:rPr lang="en-GB" baseline="0" dirty="0" err="1" smtClean="0"/>
              <a:t>stying</a:t>
            </a:r>
            <a:r>
              <a:rPr lang="en-GB" baseline="0" dirty="0" smtClean="0"/>
              <a:t> in the </a:t>
            </a:r>
            <a:r>
              <a:rPr lang="en-GB" baseline="0" dirty="0" err="1" smtClean="0"/>
              <a:t>nav</a:t>
            </a:r>
            <a:r>
              <a:rPr lang="en-GB" baseline="0" dirty="0" smtClean="0"/>
              <a:t> to do!</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63</a:t>
            </a:fld>
            <a:endParaRPr lang="en-GB"/>
          </a:p>
        </p:txBody>
      </p:sp>
    </p:spTree>
    <p:extLst>
      <p:ext uri="{BB962C8B-B14F-4D97-AF65-F5344CB8AC3E}">
        <p14:creationId xmlns:p14="http://schemas.microsoft.com/office/powerpoint/2010/main" val="3967439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IE8</a:t>
            </a:r>
            <a:r>
              <a:rPr lang="en-GB" baseline="0" dirty="0" smtClean="0"/>
              <a:t>+ - no good for users on XP!</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64</a:t>
            </a:fld>
            <a:endParaRPr lang="en-GB"/>
          </a:p>
        </p:txBody>
      </p:sp>
    </p:spTree>
    <p:extLst>
      <p:ext uri="{BB962C8B-B14F-4D97-AF65-F5344CB8AC3E}">
        <p14:creationId xmlns:p14="http://schemas.microsoft.com/office/powerpoint/2010/main" val="4248727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Don’t</a:t>
            </a:r>
            <a:r>
              <a:rPr lang="en-GB" baseline="0" dirty="0" smtClean="0"/>
              <a:t> dwell on this – useful to know it’s there, but the chances are if you are using it then you’ve gone wrong somewhere. Table element can be used as a hack fix for some alignment problems.</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65</a:t>
            </a:fld>
            <a:endParaRPr lang="en-GB"/>
          </a:p>
        </p:txBody>
      </p:sp>
    </p:spTree>
    <p:extLst>
      <p:ext uri="{BB962C8B-B14F-4D97-AF65-F5344CB8AC3E}">
        <p14:creationId xmlns:p14="http://schemas.microsoft.com/office/powerpoint/2010/main" val="11321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a:t>
            </a:r>
            <a:r>
              <a:rPr lang="en-GB" baseline="0" dirty="0" smtClean="0"/>
              <a:t> that to </a:t>
            </a:r>
            <a:r>
              <a:rPr lang="en-GB" baseline="0" dirty="0" err="1" smtClean="0"/>
              <a:t>google’s</a:t>
            </a:r>
            <a:r>
              <a:rPr lang="en-GB" baseline="0" dirty="0" smtClean="0"/>
              <a:t> bot would read these the same way.</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6</a:t>
            </a:fld>
            <a:endParaRPr lang="en-GB"/>
          </a:p>
        </p:txBody>
      </p:sp>
    </p:spTree>
    <p:extLst>
      <p:ext uri="{BB962C8B-B14F-4D97-AF65-F5344CB8AC3E}">
        <p14:creationId xmlns:p14="http://schemas.microsoft.com/office/powerpoint/2010/main" val="2069551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NB</a:t>
            </a:r>
            <a:r>
              <a:rPr lang="en-GB" baseline="0" dirty="0" smtClean="0"/>
              <a:t> display vs visibility</a:t>
            </a:r>
          </a:p>
        </p:txBody>
      </p:sp>
      <p:sp>
        <p:nvSpPr>
          <p:cNvPr id="4" name="Slide Number Placeholder 3"/>
          <p:cNvSpPr>
            <a:spLocks noGrp="1"/>
          </p:cNvSpPr>
          <p:nvPr>
            <p:ph type="sldNum" sz="quarter" idx="10"/>
          </p:nvPr>
        </p:nvSpPr>
        <p:spPr/>
        <p:txBody>
          <a:bodyPr/>
          <a:lstStyle/>
          <a:p>
            <a:fld id="{8E8E9A94-0572-4FBE-A9E5-D0D847F07028}" type="slidenum">
              <a:rPr lang="en-GB" smtClean="0"/>
              <a:t>66</a:t>
            </a:fld>
            <a:endParaRPr lang="en-GB"/>
          </a:p>
        </p:txBody>
      </p:sp>
    </p:spTree>
    <p:extLst>
      <p:ext uri="{BB962C8B-B14F-4D97-AF65-F5344CB8AC3E}">
        <p14:creationId xmlns:p14="http://schemas.microsoft.com/office/powerpoint/2010/main" val="3289585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See http://www.smashingmagazine.com/2009/06/02/fixed-vs-fluid-vs-elastic-layout-whats-the-right-one-for-you/</a:t>
            </a:r>
          </a:p>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69</a:t>
            </a:fld>
            <a:endParaRPr lang="en-GB"/>
          </a:p>
        </p:txBody>
      </p:sp>
    </p:spTree>
    <p:extLst>
      <p:ext uri="{BB962C8B-B14F-4D97-AF65-F5344CB8AC3E}">
        <p14:creationId xmlns:p14="http://schemas.microsoft.com/office/powerpoint/2010/main" val="2264900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Research</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70</a:t>
            </a:fld>
            <a:endParaRPr lang="en-GB"/>
          </a:p>
        </p:txBody>
      </p:sp>
    </p:spTree>
    <p:extLst>
      <p:ext uri="{BB962C8B-B14F-4D97-AF65-F5344CB8AC3E}">
        <p14:creationId xmlns:p14="http://schemas.microsoft.com/office/powerpoint/2010/main" val="802971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setting the side margins to auto is a common centring mechanism</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71</a:t>
            </a:fld>
            <a:endParaRPr lang="en-GB"/>
          </a:p>
        </p:txBody>
      </p:sp>
    </p:spTree>
    <p:extLst>
      <p:ext uri="{BB962C8B-B14F-4D97-AF65-F5344CB8AC3E}">
        <p14:creationId xmlns:p14="http://schemas.microsoft.com/office/powerpoint/2010/main" val="2789011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a:t>
            </a:r>
            <a:r>
              <a:rPr lang="en-GB" baseline="0" dirty="0" smtClean="0"/>
              <a:t> beginning to look like an actual website – specifically the BBC news website hybridised with the Sunderland Echo…</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73</a:t>
            </a:fld>
            <a:endParaRPr lang="en-GB"/>
          </a:p>
        </p:txBody>
      </p:sp>
    </p:spTree>
    <p:extLst>
      <p:ext uri="{BB962C8B-B14F-4D97-AF65-F5344CB8AC3E}">
        <p14:creationId xmlns:p14="http://schemas.microsoft.com/office/powerpoint/2010/main" val="415589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Hint – sections are inline.</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74</a:t>
            </a:fld>
            <a:endParaRPr lang="en-GB"/>
          </a:p>
        </p:txBody>
      </p:sp>
    </p:spTree>
    <p:extLst>
      <p:ext uri="{BB962C8B-B14F-4D97-AF65-F5344CB8AC3E}">
        <p14:creationId xmlns:p14="http://schemas.microsoft.com/office/powerpoint/2010/main" val="2628400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Hint – you can</a:t>
            </a:r>
            <a:r>
              <a:rPr lang="en-GB" baseline="0" dirty="0" smtClean="0"/>
              <a:t> add classes and id’s as needed.</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79</a:t>
            </a:fld>
            <a:endParaRPr lang="en-GB"/>
          </a:p>
        </p:txBody>
      </p:sp>
    </p:spTree>
    <p:extLst>
      <p:ext uri="{BB962C8B-B14F-4D97-AF65-F5344CB8AC3E}">
        <p14:creationId xmlns:p14="http://schemas.microsoft.com/office/powerpoint/2010/main" val="285876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attribute</a:t>
            </a:r>
            <a:r>
              <a:rPr lang="en-GB" baseline="0" dirty="0" smtClean="0"/>
              <a:t> adds and inline style – normally avoid, but we will use until we start to cover style sheets.</a:t>
            </a:r>
          </a:p>
        </p:txBody>
      </p:sp>
      <p:sp>
        <p:nvSpPr>
          <p:cNvPr id="4" name="Slide Number Placeholder 3"/>
          <p:cNvSpPr>
            <a:spLocks noGrp="1"/>
          </p:cNvSpPr>
          <p:nvPr>
            <p:ph type="sldNum" sz="quarter" idx="10"/>
          </p:nvPr>
        </p:nvSpPr>
        <p:spPr/>
        <p:txBody>
          <a:bodyPr/>
          <a:lstStyle/>
          <a:p>
            <a:fld id="{8E8E9A94-0572-4FBE-A9E5-D0D847F07028}" type="slidenum">
              <a:rPr lang="en-GB" smtClean="0"/>
              <a:t>81</a:t>
            </a:fld>
            <a:endParaRPr lang="en-GB"/>
          </a:p>
        </p:txBody>
      </p:sp>
    </p:spTree>
    <p:extLst>
      <p:ext uri="{BB962C8B-B14F-4D97-AF65-F5344CB8AC3E}">
        <p14:creationId xmlns:p14="http://schemas.microsoft.com/office/powerpoint/2010/main" val="1938857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See http://www.w3schools.com/tags/tag_ol.asp</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82</a:t>
            </a:fld>
            <a:endParaRPr lang="en-GB"/>
          </a:p>
        </p:txBody>
      </p:sp>
    </p:spTree>
    <p:extLst>
      <p:ext uri="{BB962C8B-B14F-4D97-AF65-F5344CB8AC3E}">
        <p14:creationId xmlns:p14="http://schemas.microsoft.com/office/powerpoint/2010/main" val="1938857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a:t>
            </a:r>
            <a:r>
              <a:rPr lang="en-GB" baseline="0" dirty="0" smtClean="0"/>
              <a:t> there is a precedence in operation here too:</a:t>
            </a:r>
          </a:p>
          <a:p>
            <a:r>
              <a:rPr lang="en-GB" sz="1200" b="0" i="0" kern="1200" dirty="0" smtClean="0">
                <a:solidFill>
                  <a:schemeClr val="tx1"/>
                </a:solidFill>
                <a:effectLst/>
                <a:latin typeface="+mn-lt"/>
                <a:ea typeface="+mn-ea"/>
                <a:cs typeface="+mn-cs"/>
              </a:rPr>
              <a:t>a:link and a:visited must</a:t>
            </a:r>
            <a:r>
              <a:rPr lang="en-GB" sz="1200" b="0" i="0" kern="1200" baseline="0" dirty="0" smtClean="0">
                <a:solidFill>
                  <a:schemeClr val="tx1"/>
                </a:solidFill>
                <a:effectLst/>
                <a:latin typeface="+mn-lt"/>
                <a:ea typeface="+mn-ea"/>
                <a:cs typeface="+mn-cs"/>
              </a:rPr>
              <a:t> come before :hover. :hover must preceded :active</a:t>
            </a:r>
            <a:endParaRPr lang="en-GB" sz="1200" b="0" i="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87</a:t>
            </a:fld>
            <a:endParaRPr lang="en-GB"/>
          </a:p>
        </p:txBody>
      </p:sp>
    </p:spTree>
    <p:extLst>
      <p:ext uri="{BB962C8B-B14F-4D97-AF65-F5344CB8AC3E}">
        <p14:creationId xmlns:p14="http://schemas.microsoft.com/office/powerpoint/2010/main" val="340228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Don’t</a:t>
            </a:r>
            <a:r>
              <a:rPr lang="en-GB" baseline="0" dirty="0" smtClean="0"/>
              <a:t> bother with the first article’s h2 header for now.</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7</a:t>
            </a:fld>
            <a:endParaRPr lang="en-GB"/>
          </a:p>
        </p:txBody>
      </p:sp>
    </p:spTree>
    <p:extLst>
      <p:ext uri="{BB962C8B-B14F-4D97-AF65-F5344CB8AC3E}">
        <p14:creationId xmlns:p14="http://schemas.microsoft.com/office/powerpoint/2010/main" val="3241935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Don’t worry about the</a:t>
            </a:r>
            <a:r>
              <a:rPr lang="en-GB" baseline="0" dirty="0" smtClean="0"/>
              <a:t> slider you saw earlier– this is to be done during the JavaScript course.</a:t>
            </a:r>
            <a:endParaRPr lang="en-GB" dirty="0" smtClean="0"/>
          </a:p>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90</a:t>
            </a:fld>
            <a:endParaRPr lang="en-GB"/>
          </a:p>
        </p:txBody>
      </p:sp>
    </p:spTree>
    <p:extLst>
      <p:ext uri="{BB962C8B-B14F-4D97-AF65-F5344CB8AC3E}">
        <p14:creationId xmlns:p14="http://schemas.microsoft.com/office/powerpoint/2010/main" val="3966876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&gt;10</a:t>
            </a:r>
            <a:r>
              <a:rPr lang="en-GB" baseline="0" dirty="0" smtClean="0"/>
              <a:t> years I’ve been at this, I still find is a black </a:t>
            </a:r>
            <a:r>
              <a:rPr lang="en-GB" baseline="0" smtClean="0"/>
              <a:t>art sometimes…</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92</a:t>
            </a:fld>
            <a:endParaRPr lang="en-GB"/>
          </a:p>
        </p:txBody>
      </p:sp>
    </p:spTree>
    <p:extLst>
      <p:ext uri="{BB962C8B-B14F-4D97-AF65-F5344CB8AC3E}">
        <p14:creationId xmlns:p14="http://schemas.microsoft.com/office/powerpoint/2010/main" val="3599420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Still “sub-optimal” – but now</a:t>
            </a:r>
            <a:r>
              <a:rPr lang="en-GB" baseline="0" dirty="0" smtClean="0"/>
              <a:t> </a:t>
            </a:r>
            <a:r>
              <a:rPr lang="en-GB" baseline="0" dirty="0" err="1" smtClean="0"/>
              <a:t>actuall</a:t>
            </a:r>
            <a:r>
              <a:rPr lang="en-GB" baseline="0" dirty="0" smtClean="0"/>
              <a:t> CSS with the selector.</a:t>
            </a:r>
            <a:endParaRPr lang="en-GB" dirty="0" smtClean="0"/>
          </a:p>
        </p:txBody>
      </p:sp>
      <p:sp>
        <p:nvSpPr>
          <p:cNvPr id="4" name="Slide Number Placeholder 3"/>
          <p:cNvSpPr>
            <a:spLocks noGrp="1"/>
          </p:cNvSpPr>
          <p:nvPr>
            <p:ph type="sldNum" sz="quarter" idx="10"/>
          </p:nvPr>
        </p:nvSpPr>
        <p:spPr/>
        <p:txBody>
          <a:bodyPr/>
          <a:lstStyle/>
          <a:p>
            <a:fld id="{8E8E9A94-0572-4FBE-A9E5-D0D847F07028}" type="slidenum">
              <a:rPr lang="en-GB" smtClean="0"/>
              <a:t>9</a:t>
            </a:fld>
            <a:endParaRPr lang="en-GB"/>
          </a:p>
        </p:txBody>
      </p:sp>
    </p:spTree>
    <p:extLst>
      <p:ext uri="{BB962C8B-B14F-4D97-AF65-F5344CB8AC3E}">
        <p14:creationId xmlns:p14="http://schemas.microsoft.com/office/powerpoint/2010/main" val="309363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 that we’re no longer</a:t>
            </a:r>
            <a:r>
              <a:rPr lang="en-GB" baseline="0" dirty="0" smtClean="0"/>
              <a:t> </a:t>
            </a:r>
            <a:r>
              <a:rPr lang="en-GB" baseline="0" dirty="0" err="1" smtClean="0"/>
              <a:t>cacking</a:t>
            </a:r>
            <a:r>
              <a:rPr lang="en-GB" baseline="0" dirty="0" smtClean="0"/>
              <a:t> up the document up so much with style, separating style out. Also the amount of code is going down – this is normally a sign we are doing something right!</a:t>
            </a:r>
          </a:p>
        </p:txBody>
      </p:sp>
      <p:sp>
        <p:nvSpPr>
          <p:cNvPr id="4" name="Slide Number Placeholder 3"/>
          <p:cNvSpPr>
            <a:spLocks noGrp="1"/>
          </p:cNvSpPr>
          <p:nvPr>
            <p:ph type="sldNum" sz="quarter" idx="10"/>
          </p:nvPr>
        </p:nvSpPr>
        <p:spPr/>
        <p:txBody>
          <a:bodyPr/>
          <a:lstStyle/>
          <a:p>
            <a:fld id="{8E8E9A94-0572-4FBE-A9E5-D0D847F07028}" type="slidenum">
              <a:rPr lang="en-GB" smtClean="0"/>
              <a:t>10</a:t>
            </a:fld>
            <a:endParaRPr lang="en-GB"/>
          </a:p>
        </p:txBody>
      </p:sp>
    </p:spTree>
    <p:extLst>
      <p:ext uri="{BB962C8B-B14F-4D97-AF65-F5344CB8AC3E}">
        <p14:creationId xmlns:p14="http://schemas.microsoft.com/office/powerpoint/2010/main" val="3241935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Still “sub-optimal” – but now</a:t>
            </a:r>
            <a:r>
              <a:rPr lang="en-GB" baseline="0" dirty="0" smtClean="0"/>
              <a:t> </a:t>
            </a:r>
            <a:r>
              <a:rPr lang="en-GB" baseline="0" dirty="0" err="1" smtClean="0"/>
              <a:t>actuall</a:t>
            </a:r>
            <a:r>
              <a:rPr lang="en-GB" baseline="0" dirty="0" smtClean="0"/>
              <a:t> CSS with the selector.</a:t>
            </a:r>
            <a:endParaRPr lang="en-GB" dirty="0" smtClean="0"/>
          </a:p>
        </p:txBody>
      </p:sp>
      <p:sp>
        <p:nvSpPr>
          <p:cNvPr id="4" name="Slide Number Placeholder 3"/>
          <p:cNvSpPr>
            <a:spLocks noGrp="1"/>
          </p:cNvSpPr>
          <p:nvPr>
            <p:ph type="sldNum" sz="quarter" idx="10"/>
          </p:nvPr>
        </p:nvSpPr>
        <p:spPr/>
        <p:txBody>
          <a:bodyPr/>
          <a:lstStyle/>
          <a:p>
            <a:fld id="{8E8E9A94-0572-4FBE-A9E5-D0D847F07028}" type="slidenum">
              <a:rPr lang="en-GB" smtClean="0"/>
              <a:t>11</a:t>
            </a:fld>
            <a:endParaRPr lang="en-GB"/>
          </a:p>
        </p:txBody>
      </p:sp>
    </p:spTree>
    <p:extLst>
      <p:ext uri="{BB962C8B-B14F-4D97-AF65-F5344CB8AC3E}">
        <p14:creationId xmlns:p14="http://schemas.microsoft.com/office/powerpoint/2010/main" val="309363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a:t>
            </a:r>
            <a:r>
              <a:rPr lang="en-GB" baseline="0" dirty="0" smtClean="0"/>
              <a:t> tell the browser this is a linked document.</a:t>
            </a:r>
          </a:p>
          <a:p>
            <a:r>
              <a:rPr lang="en-GB" baseline="0" dirty="0" err="1" smtClean="0"/>
              <a:t>rel</a:t>
            </a:r>
            <a:r>
              <a:rPr lang="en-GB" baseline="0" dirty="0" smtClean="0"/>
              <a:t> defines the relationship to the document.</a:t>
            </a:r>
          </a:p>
          <a:p>
            <a:r>
              <a:rPr lang="en-GB" baseline="0" dirty="0" smtClean="0"/>
              <a:t>type defines what the document is – in HTML5 it isn’t strictly needed</a:t>
            </a:r>
          </a:p>
          <a:p>
            <a:r>
              <a:rPr lang="en-GB" baseline="0" dirty="0" err="1" smtClean="0"/>
              <a:t>href</a:t>
            </a:r>
            <a:r>
              <a:rPr lang="en-GB" baseline="0" dirty="0" smtClean="0"/>
              <a:t> – the document being linked.</a:t>
            </a:r>
          </a:p>
          <a:p>
            <a:endParaRPr lang="en-GB" baseline="0" dirty="0" smtClean="0"/>
          </a:p>
          <a:p>
            <a:r>
              <a:rPr lang="en-GB" baseline="0" dirty="0" smtClean="0"/>
              <a:t>Used for more than just </a:t>
            </a:r>
            <a:r>
              <a:rPr lang="en-GB" baseline="0" dirty="0" err="1" smtClean="0"/>
              <a:t>stylesheets</a:t>
            </a:r>
            <a:r>
              <a:rPr lang="en-GB" baseline="0" dirty="0" smtClean="0"/>
              <a:t>!</a:t>
            </a:r>
          </a:p>
        </p:txBody>
      </p:sp>
      <p:sp>
        <p:nvSpPr>
          <p:cNvPr id="4" name="Slide Number Placeholder 3"/>
          <p:cNvSpPr>
            <a:spLocks noGrp="1"/>
          </p:cNvSpPr>
          <p:nvPr>
            <p:ph type="sldNum" sz="quarter" idx="10"/>
          </p:nvPr>
        </p:nvSpPr>
        <p:spPr/>
        <p:txBody>
          <a:bodyPr/>
          <a:lstStyle/>
          <a:p>
            <a:fld id="{8E8E9A94-0572-4FBE-A9E5-D0D847F07028}" type="slidenum">
              <a:rPr lang="en-GB" smtClean="0"/>
              <a:t>12</a:t>
            </a:fld>
            <a:endParaRPr lang="en-GB"/>
          </a:p>
        </p:txBody>
      </p:sp>
    </p:spTree>
    <p:extLst>
      <p:ext uri="{BB962C8B-B14F-4D97-AF65-F5344CB8AC3E}">
        <p14:creationId xmlns:p14="http://schemas.microsoft.com/office/powerpoint/2010/main" val="309363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contourClr>
                <a:schemeClr val="tx2"/>
              </a:contourClr>
            </a:sp3d>
          </a:bodyPr>
          <a:lstStyle>
            <a:lvl1pPr algn="r" rtl="0">
              <a:spcBef>
                <a:spcPct val="0"/>
              </a:spcBef>
              <a:buNone/>
              <a:defRPr sz="5600" b="1">
                <a:ln>
                  <a:noFill/>
                </a:ln>
                <a:solidFill>
                  <a:schemeClr val="accent3">
                    <a:tint val="90000"/>
                    <a:satMod val="120000"/>
                  </a:schemeClr>
                </a:solidFill>
                <a:effectLst>
                  <a:outerShdw blurRad="50800" dist="38100" dir="2700000" algn="tl" rotWithShape="0">
                    <a:prstClr val="black">
                      <a:alpha val="40000"/>
                    </a:prstClr>
                  </a:outerShdw>
                </a:effectLst>
                <a:latin typeface="Helvetica" panose="020B0604020202030204" pitchFamily="34" charset="0"/>
                <a:ea typeface="+mj-ea"/>
                <a:cs typeface="+mj-cs"/>
              </a:defRPr>
            </a:lvl1pPr>
          </a:lstStyle>
          <a:p>
            <a:r>
              <a:rPr kumimoji="0" lang="en-US" smtClean="0"/>
              <a:t>Click to edit Master title style</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7" name="Slide Number Placeholder 26"/>
          <p:cNvSpPr>
            <a:spLocks noGrp="1"/>
          </p:cNvSpPr>
          <p:nvPr>
            <p:ph type="sldNum" sz="quarter" idx="12"/>
          </p:nvPr>
        </p:nvSpPr>
        <p:spPr/>
        <p:txBody>
          <a:bodyPr/>
          <a:lstStyle/>
          <a:p>
            <a:fld id="{B31ADD15-2768-42F8-ABA8-2086E8BD7F32}" type="slidenum">
              <a:rPr lang="en-GB" smtClean="0"/>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dirty="0"/>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7" name="Slide Number Placeholder 6"/>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8077200" y="6356350"/>
            <a:ext cx="609600" cy="365125"/>
          </a:xfrm>
        </p:spPr>
        <p:txBody>
          <a:bodyPr/>
          <a:lstStyle/>
          <a:p>
            <a:fld id="{B31ADD15-2768-42F8-ABA8-2086E8BD7F32}" type="slidenum">
              <a:rPr lang="en-GB" smtClean="0"/>
              <a:t>‹#›</a:t>
            </a:fld>
            <a:endParaRPr lang="en-GB"/>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ask Tiitle and Content">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197" y="-626516"/>
            <a:ext cx="2468323" cy="1823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53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p Ti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lvl5pPr>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314" y="0"/>
            <a:ext cx="1584717" cy="122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985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9552" y="1273016"/>
            <a:ext cx="7772400" cy="1698464"/>
          </a:xfrm>
          <a:ln>
            <a:noFill/>
          </a:ln>
        </p:spPr>
        <p:txBody>
          <a:bodyPr vert="horz" tIns="0" bIns="0" anchor="b">
            <a:noAutofit/>
            <a:scene3d>
              <a:camera prst="orthographicFront"/>
              <a:lightRig rig="freezing" dir="t">
                <a:rot lat="0" lon="0" rev="5640000"/>
              </a:lightRig>
            </a:scene3d>
            <a:sp3d prstMaterial="flat"/>
          </a:bodyPr>
          <a:lstStyle>
            <a:lvl1pPr algn="l" rtl="0" eaLnBrk="1" latinLnBrk="0" hangingPunct="1">
              <a:spcBef>
                <a:spcPct val="0"/>
              </a:spcBef>
              <a:buNone/>
              <a:defRPr kumimoji="0" lang="en-US" sz="5600" b="1" kern="1200" dirty="0">
                <a:ln>
                  <a:noFill/>
                </a:ln>
                <a:solidFill>
                  <a:schemeClr val="accent3">
                    <a:tint val="90000"/>
                    <a:satMod val="120000"/>
                  </a:schemeClr>
                </a:solidFill>
                <a:effectLst>
                  <a:outerShdw blurRad="50800" dist="38100" dir="2700000" algn="tl" rotWithShape="0">
                    <a:prstClr val="black">
                      <a:alpha val="40000"/>
                    </a:prstClr>
                  </a:outerShdw>
                </a:effectLst>
                <a:latin typeface="Helvetica" panose="020B0604020202030204" pitchFamily="34" charset="0"/>
                <a:ea typeface="+mj-ea"/>
                <a:cs typeface="+mj-cs"/>
              </a:defRPr>
            </a:lvl1pPr>
          </a:lstStyle>
          <a:p>
            <a:r>
              <a:rPr kumimoji="0" lang="en-US" smtClean="0"/>
              <a:t>Click to edit Master title style</a:t>
            </a:r>
            <a:endParaRPr kumimoji="0" lang="en-US" dirty="0"/>
          </a:p>
        </p:txBody>
      </p:sp>
      <p:sp>
        <p:nvSpPr>
          <p:cNvPr id="3" name="Text Placeholder 2"/>
          <p:cNvSpPr>
            <a:spLocks noGrp="1"/>
          </p:cNvSpPr>
          <p:nvPr>
            <p:ph type="body" idx="1"/>
          </p:nvPr>
        </p:nvSpPr>
        <p:spPr>
          <a:xfrm>
            <a:off x="539552" y="2996952"/>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7" name="Slide Number Placeholder 6"/>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Slide Number Placeholder 8"/>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B31ADD15-2768-42F8-ABA8-2086E8BD7F32}"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latin typeface="Helvetica" panose="020B0604020202030204" pitchFamily="34" charset="0"/>
              </a:defRPr>
            </a:lvl1pPr>
          </a:lstStyle>
          <a:p>
            <a:fld id="{B31ADD15-2768-42F8-ABA8-2086E8BD7F32}" type="slidenum">
              <a:rPr lang="en-GB" smtClean="0"/>
              <a:t>‹#›</a:t>
            </a:fld>
            <a:endParaRPr lang="en-GB"/>
          </a:p>
        </p:txBody>
      </p:sp>
      <p:grpSp>
        <p:nvGrpSpPr>
          <p:cNvPr id="2" name="Group 1"/>
          <p:cNvGrpSpPr/>
          <p:nvPr/>
        </p:nvGrpSpPr>
        <p:grpSpPr>
          <a:xfrm>
            <a:off x="-62021" y="364186"/>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9512" y="147648"/>
            <a:ext cx="4125993" cy="514558"/>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l" rtl="0" eaLnBrk="1" latinLnBrk="0" hangingPunct="1">
        <a:spcBef>
          <a:spcPct val="0"/>
        </a:spcBef>
        <a:buNone/>
        <a:defRPr kumimoji="0" sz="5000" b="0" kern="1200">
          <a:ln>
            <a:noFill/>
          </a:ln>
          <a:solidFill>
            <a:srgbClr val="053940"/>
          </a:solidFill>
          <a:effectLst/>
          <a:latin typeface="Helvetica" panose="020B0604020202030204" pitchFamily="34" charset="0"/>
          <a:ea typeface="+mj-ea"/>
          <a:cs typeface="+mj-cs"/>
        </a:defRPr>
      </a:lvl1pPr>
    </p:titleStyle>
    <p:bodyStyle>
      <a:lvl1pPr marL="274320" indent="-274320" algn="l" rtl="0" eaLnBrk="1" latinLnBrk="0" hangingPunct="1">
        <a:spcBef>
          <a:spcPct val="20000"/>
        </a:spcBef>
        <a:buClr>
          <a:schemeClr val="tx2"/>
        </a:buClr>
        <a:buSzPct val="95000"/>
        <a:buFont typeface="Wingdings 2"/>
        <a:buChar char=""/>
        <a:defRPr kumimoji="0" sz="2600" kern="1200">
          <a:solidFill>
            <a:schemeClr val="tx1"/>
          </a:solidFill>
          <a:latin typeface="Helvetica" panose="020B0604020202030204" pitchFamily="34" charset="0"/>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Helvetica" panose="020B0604020202030204" pitchFamily="34" charset="0"/>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Helvetica" panose="020B0604020202030204" pitchFamily="34" charset="0"/>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Helvetica" panose="020B0604020202030204" pitchFamily="34" charset="0"/>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Helvetica" panose="020B0604020202030204" pitchFamily="34" charset="0"/>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css-tricks.com/snippets/css/a-guide-to-flexbox/"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w3schools.com/cssref/pr_class_display.as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www.w3schools.com/cssref/pr_class_position.asp"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css-tricks.com/all-about-float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hyperlink" Target="http://www.w3schools.com/html/html_tables.asp"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w3schools.com/tags/ref_colorpicker.asp" TargetMode="External"/><Relationship Id="rId2" Type="http://schemas.openxmlformats.org/officeDocument/2006/relationships/hyperlink" Target="http://www.w3schools.com/html/html_colornames.asp"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w3schools.com/cssref/pr_list-style-type.asp"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hyperlink" Target="http://www.w3schools.com/css/css_pseudo_classes.asp"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hyperlink" Target="http://www.w3schools.com/css/css_pseudo_elements.asp"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hyperlink" Target="http://validator.w3.org/"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Styling and CSS</a:t>
            </a:r>
            <a:endParaRPr lang="en-GB" dirty="0"/>
          </a:p>
        </p:txBody>
      </p:sp>
      <p:sp>
        <p:nvSpPr>
          <p:cNvPr id="4" name="Text Placeholder 3"/>
          <p:cNvSpPr>
            <a:spLocks noGrp="1"/>
          </p:cNvSpPr>
          <p:nvPr>
            <p:ph type="body" idx="1"/>
          </p:nvPr>
        </p:nvSpPr>
        <p:spPr/>
        <p:txBody>
          <a:bodyPr/>
          <a:lstStyle/>
          <a:p>
            <a:r>
              <a:rPr lang="en-GB" dirty="0" smtClean="0"/>
              <a:t>Fashions fade, </a:t>
            </a:r>
            <a:r>
              <a:rPr lang="en-GB" dirty="0" err="1" smtClean="0"/>
              <a:t>stylesheets</a:t>
            </a:r>
            <a:r>
              <a:rPr lang="en-GB" dirty="0" smtClean="0"/>
              <a:t> are eternal.</a:t>
            </a:r>
            <a:endParaRPr lang="en-GB" dirty="0"/>
          </a:p>
        </p:txBody>
      </p:sp>
    </p:spTree>
    <p:extLst>
      <p:ext uri="{BB962C8B-B14F-4D97-AF65-F5344CB8AC3E}">
        <p14:creationId xmlns:p14="http://schemas.microsoft.com/office/powerpoint/2010/main" val="4279196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Exercise –Style the Hendon Herald Header</a:t>
            </a:r>
            <a:endParaRPr lang="en-GB" sz="2800" dirty="0"/>
          </a:p>
        </p:txBody>
      </p:sp>
      <p:sp>
        <p:nvSpPr>
          <p:cNvPr id="3" name="Content Placeholder 2"/>
          <p:cNvSpPr>
            <a:spLocks noGrp="1"/>
          </p:cNvSpPr>
          <p:nvPr>
            <p:ph idx="1"/>
          </p:nvPr>
        </p:nvSpPr>
        <p:spPr>
          <a:xfrm>
            <a:off x="457200" y="1935480"/>
            <a:ext cx="4042792" cy="4389120"/>
          </a:xfrm>
        </p:spPr>
        <p:txBody>
          <a:bodyPr/>
          <a:lstStyle/>
          <a:p>
            <a:r>
              <a:rPr lang="en-GB" dirty="0" smtClean="0"/>
              <a:t>Move the existing h3 style into an internal style sheet.</a:t>
            </a:r>
          </a:p>
          <a:p>
            <a:r>
              <a:rPr lang="en-GB" dirty="0" smtClean="0"/>
              <a:t>Give the main header the same background </a:t>
            </a:r>
            <a:r>
              <a:rPr lang="en-GB" dirty="0" err="1" smtClean="0"/>
              <a:t>color</a:t>
            </a:r>
            <a:r>
              <a:rPr lang="en-GB" dirty="0" smtClean="0"/>
              <a:t> as the h3, and bold white text also</a:t>
            </a:r>
          </a:p>
          <a:p>
            <a:r>
              <a:rPr lang="en-GB" dirty="0" smtClean="0"/>
              <a:t>Set the h1 font size to 50px;</a:t>
            </a:r>
          </a:p>
          <a:p>
            <a:pPr lvl="1"/>
            <a:endParaRPr lang="en-GB" dirty="0" smtClean="0"/>
          </a:p>
          <a:p>
            <a:pPr lvl="1"/>
            <a:endParaRPr lang="en-GB" dirty="0" smtClean="0"/>
          </a:p>
          <a:p>
            <a:pPr lvl="1"/>
            <a:endParaRPr lang="en-GB"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2060848"/>
            <a:ext cx="3043054" cy="38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970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to Add the Style - 2</a:t>
            </a:r>
            <a:endParaRPr lang="en-GB" dirty="0"/>
          </a:p>
        </p:txBody>
      </p:sp>
      <p:sp>
        <p:nvSpPr>
          <p:cNvPr id="3" name="Content Placeholder 2"/>
          <p:cNvSpPr>
            <a:spLocks noGrp="1"/>
          </p:cNvSpPr>
          <p:nvPr>
            <p:ph idx="1"/>
          </p:nvPr>
        </p:nvSpPr>
        <p:spPr/>
        <p:txBody>
          <a:bodyPr>
            <a:normAutofit lnSpcReduction="10000"/>
          </a:bodyPr>
          <a:lstStyle/>
          <a:p>
            <a:pPr marL="0" indent="0">
              <a:buNone/>
            </a:pPr>
            <a:r>
              <a:rPr lang="en-GB" dirty="0" smtClean="0"/>
              <a:t>There is a problem with the </a:t>
            </a:r>
            <a:r>
              <a:rPr lang="en-GB" dirty="0" err="1" smtClean="0"/>
              <a:t>interal</a:t>
            </a:r>
            <a:r>
              <a:rPr lang="en-GB" dirty="0" smtClean="0"/>
              <a:t> </a:t>
            </a:r>
            <a:r>
              <a:rPr lang="en-GB" dirty="0" err="1" smtClean="0"/>
              <a:t>stylesheet</a:t>
            </a:r>
            <a:r>
              <a:rPr lang="en-GB" dirty="0" smtClean="0"/>
              <a:t>, can you guess what it is? – The Header is the clue here, it will be the same across all pages across the site, we’d duplicating work. This bad because:</a:t>
            </a:r>
          </a:p>
          <a:p>
            <a:pPr marL="514350" indent="-514350">
              <a:buAutoNum type="arabicPeriod"/>
            </a:pPr>
            <a:r>
              <a:rPr lang="en-GB" dirty="0" smtClean="0"/>
              <a:t>Programmers are lazy – at least a good sort of lazy where not doing </a:t>
            </a:r>
            <a:r>
              <a:rPr lang="en-GB" dirty="0" err="1" smtClean="0"/>
              <a:t>unecessary</a:t>
            </a:r>
            <a:r>
              <a:rPr lang="en-GB" dirty="0" smtClean="0"/>
              <a:t> work is a virtue</a:t>
            </a:r>
          </a:p>
          <a:p>
            <a:pPr marL="514350" indent="-514350">
              <a:buAutoNum type="arabicPeriod"/>
            </a:pPr>
            <a:r>
              <a:rPr lang="en-GB" dirty="0" smtClean="0"/>
              <a:t>If the Hendon Herald decided on a nice Black-on-White colour scheme, we’d have to change </a:t>
            </a:r>
            <a:r>
              <a:rPr lang="en-GB" dirty="0" err="1" smtClean="0"/>
              <a:t>everwhere</a:t>
            </a:r>
            <a:r>
              <a:rPr lang="en-GB" dirty="0" smtClean="0"/>
              <a:t>.</a:t>
            </a:r>
          </a:p>
          <a:p>
            <a:pPr marL="514350" indent="-514350">
              <a:buAutoNum type="arabicPeriod"/>
            </a:pPr>
            <a:r>
              <a:rPr lang="en-GB" dirty="0" smtClean="0"/>
              <a:t>We need to expend effort keeping styles in sync – the basic styles need to be consistent.</a:t>
            </a:r>
          </a:p>
          <a:p>
            <a:pPr marL="0" indent="0">
              <a:buNone/>
            </a:pPr>
            <a:endParaRPr lang="en-GB" dirty="0" smtClean="0"/>
          </a:p>
        </p:txBody>
      </p:sp>
    </p:spTree>
    <p:extLst>
      <p:ext uri="{BB962C8B-B14F-4D97-AF65-F5344CB8AC3E}">
        <p14:creationId xmlns:p14="http://schemas.microsoft.com/office/powerpoint/2010/main" val="2088891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to Add the Style – 2.1</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Answer – have external style sheets </a:t>
            </a:r>
          </a:p>
          <a:p>
            <a:pPr lvl="1"/>
            <a:r>
              <a:rPr lang="en-GB" dirty="0" smtClean="0"/>
              <a:t>The stuff between the &lt;style&gt; tags goes in a separate file with the extension .</a:t>
            </a:r>
            <a:r>
              <a:rPr lang="en-GB" dirty="0" err="1" smtClean="0"/>
              <a:t>css</a:t>
            </a:r>
            <a:endParaRPr lang="en-GB" dirty="0" smtClean="0"/>
          </a:p>
          <a:p>
            <a:pPr lvl="1"/>
            <a:r>
              <a:rPr lang="en-GB" dirty="0" smtClean="0"/>
              <a:t>We reference the file in the head, totally replacing the internal style:</a:t>
            </a:r>
            <a:br>
              <a:rPr lang="en-GB" dirty="0" smtClean="0"/>
            </a:br>
            <a:r>
              <a:rPr lang="en-GB" b="1" dirty="0" smtClean="0"/>
              <a:t>HTML:</a:t>
            </a:r>
            <a:br>
              <a:rPr lang="en-GB" b="1" dirty="0" smtClean="0"/>
            </a:br>
            <a:r>
              <a:rPr lang="en-GB" b="1" dirty="0" smtClean="0"/>
              <a:t>	</a:t>
            </a:r>
            <a:r>
              <a:rPr lang="en-GB" sz="1600" dirty="0" smtClean="0">
                <a:latin typeface="Consolas" panose="020B0609020204030204" pitchFamily="49" charset="0"/>
                <a:cs typeface="Consolas" panose="020B0609020204030204" pitchFamily="49" charset="0"/>
              </a:rPr>
              <a:t>&lt;html&gt;</a:t>
            </a:r>
            <a:br>
              <a:rPr lang="en-GB" sz="1600" dirty="0" smtClean="0">
                <a:latin typeface="Consolas" panose="020B0609020204030204" pitchFamily="49" charset="0"/>
                <a:cs typeface="Consolas" panose="020B0609020204030204" pitchFamily="49" charset="0"/>
              </a:rPr>
            </a:br>
            <a:r>
              <a:rPr lang="en-GB" sz="1600" dirty="0" smtClean="0">
                <a:latin typeface="Consolas" panose="020B0609020204030204" pitchFamily="49" charset="0"/>
                <a:cs typeface="Consolas" panose="020B0609020204030204" pitchFamily="49" charset="0"/>
              </a:rPr>
              <a:t>	  &lt;head&gt;</a:t>
            </a:r>
            <a:br>
              <a:rPr lang="en-GB" sz="1600" dirty="0" smtClean="0">
                <a:latin typeface="Consolas" panose="020B0609020204030204" pitchFamily="49" charset="0"/>
                <a:cs typeface="Consolas" panose="020B0609020204030204" pitchFamily="49" charset="0"/>
              </a:rPr>
            </a:br>
            <a:r>
              <a:rPr lang="en-GB" sz="1600" dirty="0" smtClean="0">
                <a:latin typeface="Consolas" panose="020B0609020204030204" pitchFamily="49" charset="0"/>
                <a:cs typeface="Consolas" panose="020B0609020204030204" pitchFamily="49" charset="0"/>
              </a:rPr>
              <a:t>	    </a:t>
            </a:r>
            <a:r>
              <a:rPr lang="en-GB" sz="1400" dirty="0"/>
              <a:t>&lt;link </a:t>
            </a:r>
            <a:r>
              <a:rPr lang="en-GB" sz="1400" dirty="0" err="1"/>
              <a:t>rel</a:t>
            </a:r>
            <a:r>
              <a:rPr lang="en-GB" sz="1400" dirty="0"/>
              <a:t>="</a:t>
            </a:r>
            <a:r>
              <a:rPr lang="en-GB" sz="1400" dirty="0" err="1"/>
              <a:t>stylesheet</a:t>
            </a:r>
            <a:r>
              <a:rPr lang="en-GB" sz="1400" dirty="0"/>
              <a:t>" type="text/</a:t>
            </a:r>
            <a:r>
              <a:rPr lang="en-GB" sz="1400" dirty="0" err="1"/>
              <a:t>css</a:t>
            </a:r>
            <a:r>
              <a:rPr lang="en-GB" sz="1400" dirty="0"/>
              <a:t>" </a:t>
            </a:r>
            <a:r>
              <a:rPr lang="en-GB" sz="1400" dirty="0" err="1"/>
              <a:t>href</a:t>
            </a:r>
            <a:r>
              <a:rPr lang="en-GB" sz="1400" dirty="0"/>
              <a:t>="mystyle.css"&gt;</a:t>
            </a:r>
            <a:r>
              <a:rPr lang="en-GB" sz="1600" dirty="0" smtClean="0">
                <a:latin typeface="Consolas" panose="020B0609020204030204" pitchFamily="49" charset="0"/>
                <a:cs typeface="Consolas" panose="020B0609020204030204" pitchFamily="49" charset="0"/>
              </a:rPr>
              <a:t/>
            </a:r>
            <a:br>
              <a:rPr lang="en-GB" sz="1600" dirty="0" smtClean="0">
                <a:latin typeface="Consolas" panose="020B0609020204030204" pitchFamily="49" charset="0"/>
                <a:cs typeface="Consolas" panose="020B0609020204030204" pitchFamily="49" charset="0"/>
              </a:rPr>
            </a:br>
            <a:r>
              <a:rPr lang="en-GB" sz="1600" dirty="0" smtClean="0">
                <a:latin typeface="Consolas" panose="020B0609020204030204" pitchFamily="49" charset="0"/>
                <a:cs typeface="Consolas" panose="020B0609020204030204" pitchFamily="49" charset="0"/>
              </a:rPr>
              <a:t>	  &lt;/head&gt;</a:t>
            </a:r>
            <a:br>
              <a:rPr lang="en-GB" sz="1600" dirty="0" smtClean="0">
                <a:latin typeface="Consolas" panose="020B0609020204030204" pitchFamily="49" charset="0"/>
                <a:cs typeface="Consolas" panose="020B0609020204030204" pitchFamily="49" charset="0"/>
              </a:rPr>
            </a:br>
            <a:r>
              <a:rPr lang="en-GB" sz="1600" dirty="0" smtClean="0">
                <a:latin typeface="Consolas" panose="020B0609020204030204" pitchFamily="49" charset="0"/>
                <a:cs typeface="Consolas" panose="020B0609020204030204" pitchFamily="49" charset="0"/>
              </a:rPr>
              <a:t>	  &lt;body&gt;</a:t>
            </a:r>
            <a:br>
              <a:rPr lang="en-GB" sz="1600" dirty="0" smtClean="0">
                <a:latin typeface="Consolas" panose="020B0609020204030204" pitchFamily="49" charset="0"/>
                <a:cs typeface="Consolas" panose="020B0609020204030204" pitchFamily="49" charset="0"/>
              </a:rPr>
            </a:br>
            <a:r>
              <a:rPr lang="en-GB" sz="1600" dirty="0" smtClean="0">
                <a:latin typeface="Consolas" panose="020B0609020204030204" pitchFamily="49" charset="0"/>
                <a:cs typeface="Consolas" panose="020B0609020204030204" pitchFamily="49" charset="0"/>
              </a:rPr>
              <a:t>	  &lt;/body&gt;</a:t>
            </a:r>
            <a:br>
              <a:rPr lang="en-GB" sz="1600" dirty="0" smtClean="0">
                <a:latin typeface="Consolas" panose="020B0609020204030204" pitchFamily="49" charset="0"/>
                <a:cs typeface="Consolas" panose="020B0609020204030204" pitchFamily="49" charset="0"/>
              </a:rPr>
            </a:br>
            <a:r>
              <a:rPr lang="en-GB" sz="1600" dirty="0" smtClean="0">
                <a:latin typeface="Consolas" panose="020B0609020204030204" pitchFamily="49" charset="0"/>
                <a:cs typeface="Consolas" panose="020B0609020204030204" pitchFamily="49" charset="0"/>
              </a:rPr>
              <a:t>	</a:t>
            </a:r>
            <a:r>
              <a:rPr lang="en-GB" sz="1800" dirty="0" smtClean="0">
                <a:latin typeface="Consolas" panose="020B0609020204030204" pitchFamily="49" charset="0"/>
                <a:cs typeface="Consolas" panose="020B0609020204030204" pitchFamily="49" charset="0"/>
              </a:rPr>
              <a:t>&lt;/html&gt;</a:t>
            </a:r>
            <a:r>
              <a:rPr lang="en-GB" sz="1600" b="1" dirty="0" smtClean="0">
                <a:latin typeface="Consolas" panose="020B0609020204030204" pitchFamily="49" charset="0"/>
                <a:cs typeface="Consolas" panose="020B0609020204030204" pitchFamily="49" charset="0"/>
              </a:rPr>
              <a:t/>
            </a:r>
            <a:br>
              <a:rPr lang="en-GB" sz="1600" b="1" dirty="0" smtClean="0">
                <a:latin typeface="Consolas" panose="020B0609020204030204" pitchFamily="49" charset="0"/>
                <a:cs typeface="Consolas" panose="020B0609020204030204" pitchFamily="49" charset="0"/>
              </a:rPr>
            </a:br>
            <a:r>
              <a:rPr lang="en-GB" b="1" dirty="0" smtClean="0"/>
              <a:t>CSS</a:t>
            </a:r>
            <a:r>
              <a:rPr lang="en-GB" b="1" dirty="0"/>
              <a:t>:</a:t>
            </a:r>
          </a:p>
          <a:p>
            <a:pPr marL="393192" lvl="1" indent="0">
              <a:buNone/>
            </a:pPr>
            <a:r>
              <a:rPr lang="en-GB" sz="1600" b="1" dirty="0" smtClean="0">
                <a:latin typeface="Consolas" panose="020B0609020204030204" pitchFamily="49" charset="0"/>
                <a:cs typeface="Consolas" panose="020B0609020204030204" pitchFamily="49" charset="0"/>
              </a:rPr>
              <a:t>	</a:t>
            </a:r>
            <a:r>
              <a:rPr lang="en-GB" sz="1600" dirty="0" smtClean="0">
                <a:latin typeface="Consolas" panose="020B0609020204030204" pitchFamily="49" charset="0"/>
                <a:cs typeface="Consolas" panose="020B0609020204030204" pitchFamily="49" charset="0"/>
              </a:rPr>
              <a:t>h3 { background-</a:t>
            </a:r>
            <a:r>
              <a:rPr lang="en-GB" sz="1600" dirty="0" err="1" smtClean="0">
                <a:latin typeface="Consolas" panose="020B0609020204030204" pitchFamily="49" charset="0"/>
                <a:cs typeface="Consolas" panose="020B0609020204030204" pitchFamily="49" charset="0"/>
              </a:rPr>
              <a:t>color</a:t>
            </a:r>
            <a:r>
              <a:rPr lang="en-GB" sz="1600" dirty="0" smtClean="0">
                <a:latin typeface="Consolas" panose="020B0609020204030204" pitchFamily="49" charset="0"/>
                <a:cs typeface="Consolas" panose="020B0609020204030204" pitchFamily="49" charset="0"/>
              </a:rPr>
              <a:t>: #700b0b}</a:t>
            </a:r>
          </a:p>
          <a:p>
            <a:pPr marL="393192" lvl="1" indent="0">
              <a:buNone/>
            </a:pPr>
            <a:r>
              <a:rPr lang="en-GB" sz="1600" dirty="0" smtClean="0">
                <a:latin typeface="Consolas" panose="020B0609020204030204" pitchFamily="49" charset="0"/>
                <a:cs typeface="Consolas" panose="020B0609020204030204" pitchFamily="49" charset="0"/>
              </a:rPr>
              <a:t>	header { background-</a:t>
            </a:r>
            <a:r>
              <a:rPr lang="en-GB" sz="1600" dirty="0" err="1" smtClean="0">
                <a:latin typeface="Consolas" panose="020B0609020204030204" pitchFamily="49" charset="0"/>
                <a:cs typeface="Consolas" panose="020B0609020204030204" pitchFamily="49" charset="0"/>
              </a:rPr>
              <a:t>color</a:t>
            </a:r>
            <a:r>
              <a:rPr lang="en-GB" sz="1600" dirty="0">
                <a:latin typeface="Consolas" panose="020B0609020204030204" pitchFamily="49" charset="0"/>
                <a:cs typeface="Consolas" panose="020B0609020204030204" pitchFamily="49" charset="0"/>
              </a:rPr>
              <a:t>:#700b0b; </a:t>
            </a:r>
            <a:r>
              <a:rPr lang="en-GB" sz="1600" dirty="0" err="1" smtClean="0">
                <a:latin typeface="Consolas" panose="020B0609020204030204" pitchFamily="49" charset="0"/>
                <a:cs typeface="Consolas" panose="020B0609020204030204" pitchFamily="49" charset="0"/>
              </a:rPr>
              <a:t>color</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ffffff</a:t>
            </a:r>
            <a:r>
              <a:rPr lang="en-GB" sz="1600" dirty="0">
                <a:latin typeface="Consolas" panose="020B0609020204030204" pitchFamily="49" charset="0"/>
                <a:cs typeface="Consolas" panose="020B0609020204030204" pitchFamily="49" charset="0"/>
              </a:rPr>
              <a:t>; </a:t>
            </a:r>
            <a:r>
              <a:rPr lang="en-GB" sz="1600" dirty="0" err="1" smtClean="0">
                <a:latin typeface="Consolas" panose="020B0609020204030204" pitchFamily="49" charset="0"/>
                <a:cs typeface="Consolas" panose="020B0609020204030204" pitchFamily="49" charset="0"/>
              </a:rPr>
              <a:t>font-weight:bold</a:t>
            </a:r>
            <a:r>
              <a:rPr lang="en-GB" sz="1600" dirty="0" smtClean="0">
                <a:latin typeface="Consolas" panose="020B0609020204030204" pitchFamily="49" charset="0"/>
                <a:cs typeface="Consolas" panose="020B0609020204030204" pitchFamily="49" charset="0"/>
              </a:rPr>
              <a:t>; }</a:t>
            </a:r>
          </a:p>
          <a:p>
            <a:pPr marL="393192" lvl="1" indent="0">
              <a:buNone/>
            </a:pPr>
            <a:r>
              <a:rPr lang="en-GB" sz="1600" dirty="0">
                <a:latin typeface="Consolas" panose="020B0609020204030204" pitchFamily="49" charset="0"/>
                <a:cs typeface="Consolas" panose="020B0609020204030204" pitchFamily="49" charset="0"/>
              </a:rPr>
              <a:t>	</a:t>
            </a:r>
            <a:endParaRPr lang="en-GB" sz="1600" dirty="0" smtClean="0">
              <a:latin typeface="Consolas" panose="020B0609020204030204" pitchFamily="49" charset="0"/>
              <a:cs typeface="Consolas" panose="020B0609020204030204" pitchFamily="49" charset="0"/>
            </a:endParaRPr>
          </a:p>
          <a:p>
            <a:pPr marL="0" indent="0">
              <a:buNone/>
            </a:pPr>
            <a:r>
              <a:rPr lang="en-GB" dirty="0" smtClean="0"/>
              <a:t>We’ve totally (almost) separated the document from how it is displayed – making it easier to maintain, additionally the CSS is more maintainable too.</a:t>
            </a:r>
          </a:p>
          <a:p>
            <a:pPr marL="0" indent="0">
              <a:buNone/>
            </a:pPr>
            <a:r>
              <a:rPr lang="en-GB" dirty="0" smtClean="0"/>
              <a:t>Can refer to multiple style sheets – in a way this is already happening with the default </a:t>
            </a:r>
            <a:r>
              <a:rPr lang="en-GB" dirty="0" err="1" smtClean="0"/>
              <a:t>broswer</a:t>
            </a:r>
            <a:r>
              <a:rPr lang="en-GB" dirty="0" smtClean="0"/>
              <a:t> one.</a:t>
            </a:r>
          </a:p>
        </p:txBody>
      </p:sp>
    </p:spTree>
    <p:extLst>
      <p:ext uri="{BB962C8B-B14F-4D97-AF65-F5344CB8AC3E}">
        <p14:creationId xmlns:p14="http://schemas.microsoft.com/office/powerpoint/2010/main" val="2088891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So, where Should I Put the CSS</a:t>
            </a:r>
            <a:endParaRPr lang="en-GB" dirty="0"/>
          </a:p>
        </p:txBody>
      </p:sp>
      <p:sp>
        <p:nvSpPr>
          <p:cNvPr id="5" name="Content Placeholder 4"/>
          <p:cNvSpPr>
            <a:spLocks noGrp="1"/>
          </p:cNvSpPr>
          <p:nvPr>
            <p:ph idx="1"/>
          </p:nvPr>
        </p:nvSpPr>
        <p:spPr/>
        <p:txBody>
          <a:bodyPr/>
          <a:lstStyle/>
          <a:p>
            <a:r>
              <a:rPr lang="en-GB" b="1" dirty="0" smtClean="0"/>
              <a:t>Heavily</a:t>
            </a:r>
            <a:r>
              <a:rPr lang="en-GB" dirty="0" smtClean="0"/>
              <a:t> favour the external style sheet </a:t>
            </a:r>
          </a:p>
          <a:p>
            <a:pPr lvl="1"/>
            <a:r>
              <a:rPr lang="en-GB" dirty="0" smtClean="0"/>
              <a:t>Same CSS everywhere</a:t>
            </a:r>
          </a:p>
          <a:p>
            <a:pPr lvl="1"/>
            <a:r>
              <a:rPr lang="en-GB" dirty="0" smtClean="0"/>
              <a:t>Downloaded once – in page styles </a:t>
            </a:r>
            <a:r>
              <a:rPr lang="en-GB" dirty="0" err="1" smtClean="0"/>
              <a:t>dowloaded</a:t>
            </a:r>
            <a:r>
              <a:rPr lang="en-GB" dirty="0" smtClean="0"/>
              <a:t> every time the page is fetched</a:t>
            </a:r>
          </a:p>
          <a:p>
            <a:pPr lvl="1"/>
            <a:r>
              <a:rPr lang="en-GB" dirty="0" smtClean="0"/>
              <a:t>More maintainable with less code.</a:t>
            </a:r>
          </a:p>
          <a:p>
            <a:r>
              <a:rPr lang="en-GB" dirty="0" smtClean="0"/>
              <a:t>Internal and inline styles are to be discouraged – in the last 6 years I’ve used </a:t>
            </a:r>
            <a:r>
              <a:rPr lang="en-GB" i="1" dirty="0" smtClean="0"/>
              <a:t>one</a:t>
            </a:r>
            <a:r>
              <a:rPr lang="en-GB" dirty="0" smtClean="0"/>
              <a:t> inline style in earnest, and that was because the other things I could do to avoid do were less neat. I saw this as a failure!</a:t>
            </a:r>
          </a:p>
          <a:p>
            <a:endParaRPr lang="en-GB" dirty="0"/>
          </a:p>
        </p:txBody>
      </p:sp>
    </p:spTree>
    <p:extLst>
      <p:ext uri="{BB962C8B-B14F-4D97-AF65-F5344CB8AC3E}">
        <p14:creationId xmlns:p14="http://schemas.microsoft.com/office/powerpoint/2010/main" val="513068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Exercise </a:t>
            </a:r>
            <a:r>
              <a:rPr lang="en-GB" sz="3200" dirty="0" smtClean="0"/>
              <a:t>– Tidy up and more styles</a:t>
            </a:r>
            <a:endParaRPr lang="en-GB" sz="2800" dirty="0"/>
          </a:p>
        </p:txBody>
      </p:sp>
      <p:sp>
        <p:nvSpPr>
          <p:cNvPr id="3" name="Content Placeholder 2"/>
          <p:cNvSpPr>
            <a:spLocks noGrp="1"/>
          </p:cNvSpPr>
          <p:nvPr>
            <p:ph idx="1"/>
          </p:nvPr>
        </p:nvSpPr>
        <p:spPr>
          <a:xfrm>
            <a:off x="457200" y="1935480"/>
            <a:ext cx="4362450" cy="4389120"/>
          </a:xfrm>
        </p:spPr>
        <p:txBody>
          <a:bodyPr>
            <a:normAutofit/>
          </a:bodyPr>
          <a:lstStyle/>
          <a:p>
            <a:r>
              <a:rPr lang="en-GB" dirty="0" smtClean="0"/>
              <a:t>Add a new file - </a:t>
            </a:r>
            <a:r>
              <a:rPr lang="en-GB" dirty="0"/>
              <a:t>HendonHeraldStylesheet.css </a:t>
            </a:r>
            <a:r>
              <a:rPr lang="en-GB" dirty="0" smtClean="0"/>
              <a:t> in a subfolder called “</a:t>
            </a:r>
            <a:r>
              <a:rPr lang="en-GB" dirty="0" err="1" smtClean="0"/>
              <a:t>css</a:t>
            </a:r>
            <a:r>
              <a:rPr lang="en-GB" dirty="0" smtClean="0"/>
              <a:t>”</a:t>
            </a:r>
          </a:p>
          <a:p>
            <a:r>
              <a:rPr lang="en-GB" dirty="0" smtClean="0"/>
              <a:t>Migrate the styles you have into the external </a:t>
            </a:r>
            <a:r>
              <a:rPr lang="en-GB" dirty="0" err="1" smtClean="0"/>
              <a:t>css</a:t>
            </a:r>
            <a:r>
              <a:rPr lang="en-GB" dirty="0" smtClean="0"/>
              <a:t> and reference.</a:t>
            </a:r>
          </a:p>
          <a:p>
            <a:r>
              <a:rPr lang="en-GB" dirty="0" smtClean="0"/>
              <a:t>Set a few other styles according to the next slide</a:t>
            </a:r>
          </a:p>
          <a:p>
            <a:pPr lvl="1"/>
            <a:endParaRPr lang="en-GB" dirty="0" smtClean="0"/>
          </a:p>
          <a:p>
            <a:pPr lvl="1"/>
            <a:endParaRPr lang="en-GB"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1916832"/>
            <a:ext cx="278823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5779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Exercise </a:t>
            </a:r>
            <a:r>
              <a:rPr lang="en-GB" sz="3200" dirty="0" smtClean="0"/>
              <a:t>– tidy up and more styles</a:t>
            </a:r>
            <a:endParaRPr lang="en-GB" sz="2800" dirty="0"/>
          </a:p>
        </p:txBody>
      </p:sp>
      <p:sp>
        <p:nvSpPr>
          <p:cNvPr id="3" name="Content Placeholder 2"/>
          <p:cNvSpPr>
            <a:spLocks noGrp="1"/>
          </p:cNvSpPr>
          <p:nvPr>
            <p:ph idx="1"/>
          </p:nvPr>
        </p:nvSpPr>
        <p:spPr>
          <a:xfrm>
            <a:off x="457200" y="1935480"/>
            <a:ext cx="4362450" cy="4389120"/>
          </a:xfrm>
        </p:spPr>
        <p:txBody>
          <a:bodyPr>
            <a:normAutofit/>
          </a:bodyPr>
          <a:lstStyle/>
          <a:p>
            <a:pPr marL="393192" lvl="1" indent="0">
              <a:buNone/>
            </a:pPr>
            <a:endParaRPr lang="en-GB" dirty="0" smtClean="0"/>
          </a:p>
          <a:p>
            <a:pPr lvl="1"/>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05281733"/>
              </p:ext>
            </p:extLst>
          </p:nvPr>
        </p:nvGraphicFramePr>
        <p:xfrm>
          <a:off x="467544" y="1916832"/>
          <a:ext cx="6658692" cy="1752600"/>
        </p:xfrm>
        <a:graphic>
          <a:graphicData uri="http://schemas.openxmlformats.org/drawingml/2006/table">
            <a:tbl>
              <a:tblPr firstRow="1" bandRow="1">
                <a:tableStyleId>{5C22544A-7EE6-4342-B048-85BDC9FD1C3A}</a:tableStyleId>
              </a:tblPr>
              <a:tblGrid>
                <a:gridCol w="1479868"/>
                <a:gridCol w="1760492"/>
                <a:gridCol w="2199132"/>
                <a:gridCol w="1219200"/>
              </a:tblGrid>
              <a:tr h="640080">
                <a:tc>
                  <a:txBody>
                    <a:bodyPr/>
                    <a:lstStyle/>
                    <a:p>
                      <a:r>
                        <a:rPr lang="en-GB" dirty="0" err="1" smtClean="0"/>
                        <a:t>Elemement</a:t>
                      </a:r>
                      <a:endParaRPr lang="en-GB" dirty="0"/>
                    </a:p>
                  </a:txBody>
                  <a:tcPr/>
                </a:tc>
                <a:tc>
                  <a:txBody>
                    <a:bodyPr/>
                    <a:lstStyle/>
                    <a:p>
                      <a:r>
                        <a:rPr lang="en-GB" dirty="0" smtClean="0"/>
                        <a:t>Text </a:t>
                      </a:r>
                      <a:r>
                        <a:rPr lang="en-GB" dirty="0" err="1" smtClean="0"/>
                        <a:t>Color</a:t>
                      </a:r>
                      <a:endParaRPr lang="en-GB" dirty="0"/>
                    </a:p>
                  </a:txBody>
                  <a:tcPr/>
                </a:tc>
                <a:tc>
                  <a:txBody>
                    <a:bodyPr/>
                    <a:lstStyle/>
                    <a:p>
                      <a:r>
                        <a:rPr lang="en-GB" dirty="0" smtClean="0"/>
                        <a:t>Background</a:t>
                      </a:r>
                      <a:r>
                        <a:rPr lang="en-GB" baseline="0" dirty="0" smtClean="0"/>
                        <a:t> </a:t>
                      </a:r>
                      <a:r>
                        <a:rPr lang="en-GB" baseline="0" dirty="0" err="1" smtClean="0"/>
                        <a:t>Color</a:t>
                      </a:r>
                      <a:endParaRPr lang="en-GB" dirty="0"/>
                    </a:p>
                  </a:txBody>
                  <a:tcPr/>
                </a:tc>
                <a:tc>
                  <a:txBody>
                    <a:bodyPr/>
                    <a:lstStyle/>
                    <a:p>
                      <a:r>
                        <a:rPr lang="en-GB" dirty="0" smtClean="0"/>
                        <a:t>Font</a:t>
                      </a:r>
                      <a:r>
                        <a:rPr lang="en-GB" baseline="0" dirty="0" smtClean="0"/>
                        <a:t> Size</a:t>
                      </a:r>
                      <a:endParaRPr lang="en-GB" dirty="0"/>
                    </a:p>
                  </a:txBody>
                  <a:tcPr/>
                </a:tc>
              </a:tr>
              <a:tr h="370840">
                <a:tc>
                  <a:txBody>
                    <a:bodyPr/>
                    <a:lstStyle/>
                    <a:p>
                      <a:r>
                        <a:rPr lang="en-GB" dirty="0" smtClean="0"/>
                        <a:t>body</a:t>
                      </a:r>
                      <a:endParaRPr lang="en-GB" dirty="0"/>
                    </a:p>
                  </a:txBody>
                  <a:tcPr/>
                </a:tc>
                <a:tc>
                  <a:txBody>
                    <a:bodyPr/>
                    <a:lstStyle/>
                    <a:p>
                      <a:r>
                        <a:rPr lang="en-GB" dirty="0" smtClean="0"/>
                        <a:t>#</a:t>
                      </a:r>
                      <a:r>
                        <a:rPr kumimoji="0" lang="en-GB" kern="1200" dirty="0" smtClean="0">
                          <a:solidFill>
                            <a:schemeClr val="dk1"/>
                          </a:solidFill>
                          <a:effectLst/>
                          <a:latin typeface="+mn-lt"/>
                          <a:ea typeface="+mn-ea"/>
                          <a:cs typeface="+mn-cs"/>
                        </a:rPr>
                        <a:t>404040</a:t>
                      </a:r>
                      <a:endParaRPr lang="en-GB" dirty="0"/>
                    </a:p>
                  </a:txBody>
                  <a:tcPr/>
                </a:tc>
                <a:tc>
                  <a:txBody>
                    <a:bodyPr/>
                    <a:lstStyle/>
                    <a:p>
                      <a:r>
                        <a:rPr lang="en-GB" dirty="0" smtClean="0"/>
                        <a:t>N/A</a:t>
                      </a:r>
                      <a:endParaRPr lang="en-GB" dirty="0"/>
                    </a:p>
                  </a:txBody>
                  <a:tcPr/>
                </a:tc>
                <a:tc>
                  <a:txBody>
                    <a:bodyPr/>
                    <a:lstStyle/>
                    <a:p>
                      <a:r>
                        <a:rPr lang="en-GB" dirty="0" smtClean="0"/>
                        <a:t>14px</a:t>
                      </a:r>
                      <a:endParaRPr lang="en-GB" dirty="0"/>
                    </a:p>
                  </a:txBody>
                  <a:tcPr/>
                </a:tc>
              </a:tr>
              <a:tr h="370840">
                <a:tc>
                  <a:txBody>
                    <a:bodyPr/>
                    <a:lstStyle/>
                    <a:p>
                      <a:r>
                        <a:rPr lang="en-GB" dirty="0" smtClean="0"/>
                        <a:t>main</a:t>
                      </a:r>
                      <a:endParaRPr lang="en-GB" dirty="0"/>
                    </a:p>
                  </a:txBody>
                  <a:tcPr/>
                </a:tc>
                <a:tc>
                  <a:txBody>
                    <a:bodyPr/>
                    <a:lstStyle/>
                    <a:p>
                      <a:r>
                        <a:rPr lang="en-GB" dirty="0" smtClean="0"/>
                        <a:t>N/A</a:t>
                      </a:r>
                      <a:endParaRPr lang="en-GB" dirty="0"/>
                    </a:p>
                  </a:txBody>
                  <a:tcPr/>
                </a:tc>
                <a:tc>
                  <a:txBody>
                    <a:bodyPr/>
                    <a:lstStyle/>
                    <a:p>
                      <a:r>
                        <a:rPr kumimoji="0" lang="en-GB" kern="1200" dirty="0" smtClean="0">
                          <a:solidFill>
                            <a:schemeClr val="dk1"/>
                          </a:solidFill>
                          <a:effectLst/>
                          <a:latin typeface="+mn-lt"/>
                          <a:ea typeface="+mn-ea"/>
                          <a:cs typeface="+mn-cs"/>
                        </a:rPr>
                        <a:t>#F2F2F2</a:t>
                      </a:r>
                      <a:r>
                        <a:rPr lang="en-GB" dirty="0" smtClean="0"/>
                        <a:t> </a:t>
                      </a:r>
                      <a:endParaRPr lang="en-GB" dirty="0"/>
                    </a:p>
                  </a:txBody>
                  <a:tcPr/>
                </a:tc>
                <a:tc>
                  <a:txBody>
                    <a:bodyPr/>
                    <a:lstStyle/>
                    <a:p>
                      <a:r>
                        <a:rPr lang="en-GB" dirty="0" smtClean="0"/>
                        <a:t>N/A</a:t>
                      </a:r>
                      <a:endParaRPr lang="en-GB" dirty="0"/>
                    </a:p>
                  </a:txBody>
                  <a:tcPr/>
                </a:tc>
              </a:tr>
              <a:tr h="370840">
                <a:tc>
                  <a:txBody>
                    <a:bodyPr/>
                    <a:lstStyle/>
                    <a:p>
                      <a:r>
                        <a:rPr lang="en-GB" dirty="0" smtClean="0"/>
                        <a:t>footer</a:t>
                      </a:r>
                      <a:endParaRPr lang="en-GB" dirty="0"/>
                    </a:p>
                  </a:txBody>
                  <a:tcPr/>
                </a:tc>
                <a:tc>
                  <a:txBody>
                    <a:bodyPr/>
                    <a:lstStyle/>
                    <a:p>
                      <a:r>
                        <a:rPr lang="en-GB" dirty="0" smtClean="0"/>
                        <a:t>#FFFFFF</a:t>
                      </a:r>
                      <a:endParaRPr lang="en-GB" dirty="0"/>
                    </a:p>
                  </a:txBody>
                  <a:tcPr/>
                </a:tc>
                <a:tc>
                  <a:txBody>
                    <a:bodyPr/>
                    <a:lstStyle/>
                    <a:p>
                      <a:r>
                        <a:rPr kumimoji="0" lang="en-GB" kern="1200" dirty="0" smtClean="0">
                          <a:solidFill>
                            <a:schemeClr val="dk1"/>
                          </a:solidFill>
                          <a:effectLst/>
                          <a:latin typeface="+mn-lt"/>
                          <a:ea typeface="+mn-ea"/>
                          <a:cs typeface="+mn-cs"/>
                        </a:rPr>
                        <a:t>#404040</a:t>
                      </a:r>
                      <a:r>
                        <a:rPr lang="en-GB" dirty="0" smtClean="0"/>
                        <a:t> </a:t>
                      </a:r>
                      <a:endParaRPr lang="en-GB" dirty="0"/>
                    </a:p>
                  </a:txBody>
                  <a:tcPr/>
                </a:tc>
                <a:tc>
                  <a:txBody>
                    <a:bodyPr/>
                    <a:lstStyle/>
                    <a:p>
                      <a:r>
                        <a:rPr lang="en-GB" dirty="0" smtClean="0"/>
                        <a:t>N/A</a:t>
                      </a:r>
                      <a:endParaRPr lang="en-GB" dirty="0"/>
                    </a:p>
                  </a:txBody>
                  <a:tcPr/>
                </a:tc>
              </a:tr>
            </a:tbl>
          </a:graphicData>
        </a:graphic>
      </p:graphicFrame>
      <p:sp>
        <p:nvSpPr>
          <p:cNvPr id="6" name="TextBox 5"/>
          <p:cNvSpPr txBox="1"/>
          <p:nvPr/>
        </p:nvSpPr>
        <p:spPr>
          <a:xfrm>
            <a:off x="395536" y="4221088"/>
            <a:ext cx="7056612" cy="369332"/>
          </a:xfrm>
          <a:prstGeom prst="rect">
            <a:avLst/>
          </a:prstGeom>
          <a:noFill/>
        </p:spPr>
        <p:txBody>
          <a:bodyPr wrap="none" rtlCol="0">
            <a:spAutoFit/>
          </a:bodyPr>
          <a:lstStyle/>
          <a:p>
            <a:r>
              <a:rPr lang="en-GB" dirty="0" smtClean="0"/>
              <a:t>After this, it should start to look like a bit more like the expected page</a:t>
            </a:r>
          </a:p>
        </p:txBody>
      </p:sp>
    </p:spTree>
    <p:extLst>
      <p:ext uri="{BB962C8B-B14F-4D97-AF65-F5344CB8AC3E}">
        <p14:creationId xmlns:p14="http://schemas.microsoft.com/office/powerpoint/2010/main" val="3129125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Text &amp; Font Styles</a:t>
            </a:r>
            <a:endParaRPr lang="en-GB" dirty="0"/>
          </a:p>
        </p:txBody>
      </p:sp>
      <p:sp>
        <p:nvSpPr>
          <p:cNvPr id="5" name="Text Placeholder 4"/>
          <p:cNvSpPr>
            <a:spLocks noGrp="1"/>
          </p:cNvSpPr>
          <p:nvPr>
            <p:ph type="body" idx="1"/>
          </p:nvPr>
        </p:nvSpPr>
        <p:spPr/>
        <p:txBody>
          <a:bodyPr/>
          <a:lstStyle/>
          <a:p>
            <a:r>
              <a:rPr lang="en-GB" dirty="0" smtClean="0">
                <a:latin typeface="Comic Sans MS" panose="030F0702030302020204" pitchFamily="66" charset="0"/>
              </a:rPr>
              <a:t>Always use Comic Sans – it’s </a:t>
            </a:r>
            <a:r>
              <a:rPr lang="en-GB" dirty="0" err="1" smtClean="0">
                <a:latin typeface="Comic Sans MS" panose="030F0702030302020204" pitchFamily="66" charset="0"/>
              </a:rPr>
              <a:t>hillarious</a:t>
            </a:r>
            <a:r>
              <a:rPr lang="en-GB" dirty="0" smtClean="0">
                <a:latin typeface="Comic Sans MS" panose="030F0702030302020204" pitchFamily="66" charset="0"/>
              </a:rPr>
              <a:t>!</a:t>
            </a:r>
            <a:endParaRPr lang="en-GB" dirty="0">
              <a:latin typeface="Comic Sans MS" panose="030F0702030302020204" pitchFamily="66" charset="0"/>
            </a:endParaRPr>
          </a:p>
        </p:txBody>
      </p:sp>
    </p:spTree>
    <p:extLst>
      <p:ext uri="{BB962C8B-B14F-4D97-AF65-F5344CB8AC3E}">
        <p14:creationId xmlns:p14="http://schemas.microsoft.com/office/powerpoint/2010/main" val="2088268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Selecting a font – font-family</a:t>
            </a:r>
            <a:endParaRPr lang="en-GB" dirty="0"/>
          </a:p>
        </p:txBody>
      </p:sp>
      <p:sp>
        <p:nvSpPr>
          <p:cNvPr id="5" name="Content Placeholder 4"/>
          <p:cNvSpPr>
            <a:spLocks noGrp="1"/>
          </p:cNvSpPr>
          <p:nvPr>
            <p:ph idx="1"/>
          </p:nvPr>
        </p:nvSpPr>
        <p:spPr/>
        <p:txBody>
          <a:bodyPr>
            <a:normAutofit fontScale="92500" lnSpcReduction="20000"/>
          </a:bodyPr>
          <a:lstStyle/>
          <a:p>
            <a:r>
              <a:rPr lang="en-GB" dirty="0" smtClean="0"/>
              <a:t>It is font </a:t>
            </a:r>
            <a:r>
              <a:rPr lang="en-GB" i="1" dirty="0" smtClean="0"/>
              <a:t>family</a:t>
            </a:r>
            <a:r>
              <a:rPr lang="en-GB" dirty="0"/>
              <a:t> </a:t>
            </a:r>
            <a:r>
              <a:rPr lang="en-GB" dirty="0" smtClean="0"/>
              <a:t>as we can select several fonts, in  descending order of preference (</a:t>
            </a:r>
            <a:r>
              <a:rPr lang="en-GB" dirty="0" err="1" smtClean="0"/>
              <a:t>fallback</a:t>
            </a:r>
            <a:r>
              <a:rPr lang="en-GB" dirty="0" smtClean="0"/>
              <a:t>) separated by a comma:</a:t>
            </a:r>
            <a:br>
              <a:rPr lang="en-GB" dirty="0" smtClean="0"/>
            </a:br>
            <a:r>
              <a:rPr lang="en-GB" dirty="0" smtClean="0"/>
              <a:t>div {font-family: </a:t>
            </a:r>
            <a:r>
              <a:rPr lang="en-GB" sz="2800" dirty="0" err="1">
                <a:latin typeface="Consolas" panose="020B0609020204030204" pitchFamily="49" charset="0"/>
                <a:cs typeface="Consolas" panose="020B0609020204030204" pitchFamily="49" charset="0"/>
              </a:rPr>
              <a:t>Arial,Helvetica,sans</a:t>
            </a:r>
            <a:r>
              <a:rPr lang="en-GB" sz="2800" dirty="0">
                <a:latin typeface="Consolas" panose="020B0609020204030204" pitchFamily="49" charset="0"/>
                <a:cs typeface="Consolas" panose="020B0609020204030204" pitchFamily="49" charset="0"/>
              </a:rPr>
              <a:t>-serif</a:t>
            </a:r>
            <a:r>
              <a:rPr lang="en-GB" dirty="0" smtClean="0"/>
              <a:t> }</a:t>
            </a:r>
          </a:p>
          <a:p>
            <a:r>
              <a:rPr lang="en-GB" dirty="0" smtClean="0"/>
              <a:t>Normally the family is grouped in similar fonts:</a:t>
            </a:r>
          </a:p>
          <a:p>
            <a:pPr lvl="1"/>
            <a:r>
              <a:rPr lang="en-GB" dirty="0" smtClean="0"/>
              <a:t>Serif fonts with little lines on the end of characters: e.g. </a:t>
            </a:r>
            <a:r>
              <a:rPr lang="en-GB" dirty="0" smtClean="0">
                <a:latin typeface="Times New Roman" panose="02020603050405020304" pitchFamily="18" charset="0"/>
                <a:cs typeface="Times New Roman" panose="02020603050405020304" pitchFamily="18" charset="0"/>
              </a:rPr>
              <a:t>Times New Roman, </a:t>
            </a:r>
            <a:r>
              <a:rPr lang="en-GB" dirty="0" smtClean="0">
                <a:latin typeface="Georgia" panose="02040502050405020303" pitchFamily="18" charset="0"/>
                <a:cs typeface="Times New Roman" panose="02020603050405020304" pitchFamily="18" charset="0"/>
              </a:rPr>
              <a:t>Georgia, </a:t>
            </a:r>
            <a:r>
              <a:rPr lang="en-GB" dirty="0" smtClean="0">
                <a:latin typeface="Palatino" panose="02040502050505030304" pitchFamily="18" charset="0"/>
                <a:cs typeface="Times New Roman" panose="02020603050405020304" pitchFamily="18" charset="0"/>
              </a:rPr>
              <a:t>Palatino</a:t>
            </a:r>
          </a:p>
          <a:p>
            <a:pPr lvl="1"/>
            <a:r>
              <a:rPr lang="en-GB" dirty="0"/>
              <a:t>Sans-Serif fonts </a:t>
            </a:r>
            <a:r>
              <a:rPr lang="en-GB" dirty="0" smtClean="0"/>
              <a:t>such as </a:t>
            </a:r>
            <a:r>
              <a:rPr lang="en-GB" dirty="0" err="1" smtClean="0">
                <a:latin typeface="Arial" panose="020B0604020202020204" pitchFamily="34" charset="0"/>
                <a:cs typeface="Arial" panose="020B0604020202020204" pitchFamily="34" charset="0"/>
              </a:rPr>
              <a:t>Arial</a:t>
            </a:r>
            <a:r>
              <a:rPr lang="en-GB" dirty="0" err="1" smtClean="0">
                <a:latin typeface="Consolas" panose="020B0609020204030204" pitchFamily="49" charset="0"/>
                <a:cs typeface="Consolas" panose="020B0609020204030204" pitchFamily="49" charset="0"/>
              </a:rPr>
              <a:t>,</a:t>
            </a:r>
            <a:r>
              <a:rPr lang="en-GB" dirty="0" err="1" smtClean="0">
                <a:cs typeface="Consolas" panose="020B0609020204030204" pitchFamily="49" charset="0"/>
              </a:rPr>
              <a:t>Helvetica</a:t>
            </a:r>
            <a:r>
              <a:rPr lang="en-GB" dirty="0" err="1" smtClean="0">
                <a:latin typeface="Consolas" panose="020B0609020204030204" pitchFamily="49" charset="0"/>
                <a:cs typeface="Consolas" panose="020B0609020204030204" pitchFamily="49" charset="0"/>
              </a:rPr>
              <a:t>,</a:t>
            </a:r>
            <a:r>
              <a:rPr lang="en-GB" dirty="0" err="1" smtClean="0">
                <a:latin typeface="Verdana" panose="020B0604030504040204" pitchFamily="34" charset="0"/>
                <a:ea typeface="Verdana" panose="020B0604030504040204" pitchFamily="34" charset="0"/>
                <a:cs typeface="Verdana" panose="020B0604030504040204" pitchFamily="34" charset="0"/>
              </a:rPr>
              <a:t>Verdana</a:t>
            </a:r>
            <a:endParaRPr lang="en-GB" dirty="0" smtClean="0">
              <a:latin typeface="Verdana" panose="020B0604030504040204" pitchFamily="34" charset="0"/>
              <a:ea typeface="Verdana" panose="020B0604030504040204" pitchFamily="34" charset="0"/>
              <a:cs typeface="Verdana" panose="020B0604030504040204" pitchFamily="34" charset="0"/>
            </a:endParaRPr>
          </a:p>
          <a:p>
            <a:pPr lvl="1"/>
            <a:r>
              <a:rPr lang="en-GB" dirty="0" err="1" smtClean="0"/>
              <a:t>Monospaced</a:t>
            </a:r>
            <a:r>
              <a:rPr lang="en-GB" dirty="0" smtClean="0"/>
              <a:t> fonts – having fixed width </a:t>
            </a:r>
            <a:r>
              <a:rPr lang="en-GB" dirty="0" err="1" smtClean="0"/>
              <a:t>caracters</a:t>
            </a:r>
            <a:r>
              <a:rPr lang="en-GB" dirty="0"/>
              <a:t> </a:t>
            </a:r>
            <a:r>
              <a:rPr lang="en-GB" dirty="0" smtClean="0"/>
              <a:t>in </a:t>
            </a:r>
            <a:r>
              <a:rPr lang="en-GB" dirty="0" err="1" smtClean="0"/>
              <a:t>monospaced</a:t>
            </a:r>
            <a:r>
              <a:rPr lang="en-GB" dirty="0" smtClean="0"/>
              <a:t> fonts “</a:t>
            </a:r>
            <a:r>
              <a:rPr lang="en-GB" dirty="0" err="1" smtClean="0"/>
              <a:t>i</a:t>
            </a:r>
            <a:r>
              <a:rPr lang="en-GB" dirty="0" smtClean="0"/>
              <a:t>” has the same width as “w” – useful in IT for alignment. E.g. </a:t>
            </a:r>
            <a:r>
              <a:rPr lang="en-GB" dirty="0" smtClean="0">
                <a:latin typeface="Courier New" panose="02070309020205020404" pitchFamily="49" charset="0"/>
                <a:cs typeface="Courier New" panose="02070309020205020404" pitchFamily="49" charset="0"/>
              </a:rPr>
              <a:t>Courier New</a:t>
            </a:r>
            <a:r>
              <a:rPr lang="en-GB" dirty="0" smtClean="0"/>
              <a:t>, </a:t>
            </a:r>
            <a:r>
              <a:rPr lang="en-GB" dirty="0" smtClean="0">
                <a:latin typeface="Lucida Console" panose="020B0609040504020204" pitchFamily="49" charset="0"/>
              </a:rPr>
              <a:t>Lucida Console</a:t>
            </a:r>
            <a:r>
              <a:rPr lang="en-GB" dirty="0" smtClean="0"/>
              <a:t/>
            </a:r>
            <a:br>
              <a:rPr lang="en-GB" dirty="0" smtClean="0"/>
            </a:br>
            <a:r>
              <a:rPr lang="en-GB" dirty="0" smtClean="0"/>
              <a:t>Mostly these are applied  when the designer wants a “Computer” look.</a:t>
            </a:r>
            <a:endParaRPr lang="en-GB" dirty="0"/>
          </a:p>
          <a:p>
            <a:pPr lvl="1"/>
            <a:endParaRPr lang="en-GB" dirty="0" smtClean="0"/>
          </a:p>
        </p:txBody>
      </p:sp>
    </p:spTree>
    <p:extLst>
      <p:ext uri="{BB962C8B-B14F-4D97-AF65-F5344CB8AC3E}">
        <p14:creationId xmlns:p14="http://schemas.microsoft.com/office/powerpoint/2010/main" val="736673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Web Safe Fonts</a:t>
            </a:r>
            <a:endParaRPr lang="en-GB" dirty="0"/>
          </a:p>
        </p:txBody>
      </p:sp>
      <p:sp>
        <p:nvSpPr>
          <p:cNvPr id="5" name="Content Placeholder 4"/>
          <p:cNvSpPr>
            <a:spLocks noGrp="1"/>
          </p:cNvSpPr>
          <p:nvPr>
            <p:ph idx="1"/>
          </p:nvPr>
        </p:nvSpPr>
        <p:spPr/>
        <p:txBody>
          <a:bodyPr>
            <a:normAutofit fontScale="85000" lnSpcReduction="10000"/>
          </a:bodyPr>
          <a:lstStyle/>
          <a:p>
            <a:r>
              <a:rPr lang="en-GB" dirty="0" smtClean="0"/>
              <a:t>Can only display fonts available on the client– hence </a:t>
            </a:r>
            <a:r>
              <a:rPr lang="en-GB" dirty="0" err="1" smtClean="0"/>
              <a:t>fallback</a:t>
            </a:r>
            <a:endParaRPr lang="en-GB" dirty="0" smtClean="0"/>
          </a:p>
          <a:p>
            <a:r>
              <a:rPr lang="en-GB" dirty="0" smtClean="0"/>
              <a:t>Some fonts are web-safe, pretty much every machine has them  e.g. Arial, Times New Roman &amp; Courier</a:t>
            </a:r>
          </a:p>
          <a:p>
            <a:r>
              <a:rPr lang="en-GB" dirty="0" smtClean="0"/>
              <a:t>Some fonts are very machine specific – e.g. Mac OS uses Helvetica </a:t>
            </a:r>
            <a:r>
              <a:rPr lang="en-GB" dirty="0" err="1" smtClean="0"/>
              <a:t>Neue</a:t>
            </a:r>
            <a:r>
              <a:rPr lang="en-GB" dirty="0" smtClean="0"/>
              <a:t>, but you have to pay to use it. Avoided</a:t>
            </a:r>
            <a:r>
              <a:rPr lang="en-GB" dirty="0"/>
              <a:t> </a:t>
            </a:r>
            <a:r>
              <a:rPr lang="en-GB" dirty="0" smtClean="0"/>
              <a:t>these</a:t>
            </a:r>
          </a:p>
          <a:p>
            <a:r>
              <a:rPr lang="en-GB" dirty="0" smtClean="0"/>
              <a:t>Naturally, this limits the design options. Helpfully,  Google “Google Fonts” making free fonts available across the web, you reference the font as per a </a:t>
            </a:r>
            <a:r>
              <a:rPr lang="en-GB" dirty="0" err="1" smtClean="0"/>
              <a:t>stylesheet</a:t>
            </a:r>
            <a:r>
              <a:rPr lang="en-GB" dirty="0"/>
              <a:t>:</a:t>
            </a:r>
            <a:br>
              <a:rPr lang="en-GB" dirty="0"/>
            </a:br>
            <a:r>
              <a:rPr lang="en-GB" sz="2100" dirty="0">
                <a:latin typeface="Consolas" panose="020B0609020204030204" pitchFamily="49" charset="0"/>
                <a:cs typeface="Consolas" panose="020B0609020204030204" pitchFamily="49" charset="0"/>
              </a:rPr>
              <a:t>&lt;link </a:t>
            </a:r>
            <a:r>
              <a:rPr lang="en-GB" sz="2100" dirty="0" err="1">
                <a:latin typeface="Consolas" panose="020B0609020204030204" pitchFamily="49" charset="0"/>
                <a:cs typeface="Consolas" panose="020B0609020204030204" pitchFamily="49" charset="0"/>
              </a:rPr>
              <a:t>href</a:t>
            </a:r>
            <a:r>
              <a:rPr lang="en-GB" sz="2100" dirty="0">
                <a:latin typeface="Consolas" panose="020B0609020204030204" pitchFamily="49" charset="0"/>
                <a:cs typeface="Consolas" panose="020B0609020204030204" pitchFamily="49" charset="0"/>
              </a:rPr>
              <a:t>='http://fonts.googleapis.com/</a:t>
            </a:r>
            <a:r>
              <a:rPr lang="en-GB" sz="2100" dirty="0" err="1">
                <a:latin typeface="Consolas" panose="020B0609020204030204" pitchFamily="49" charset="0"/>
                <a:cs typeface="Consolas" panose="020B0609020204030204" pitchFamily="49" charset="0"/>
              </a:rPr>
              <a:t>css?family</a:t>
            </a:r>
            <a:r>
              <a:rPr lang="en-GB" sz="2100" dirty="0">
                <a:latin typeface="Consolas" panose="020B0609020204030204" pitchFamily="49" charset="0"/>
                <a:cs typeface="Consolas" panose="020B0609020204030204" pitchFamily="49" charset="0"/>
              </a:rPr>
              <a:t>=</a:t>
            </a:r>
            <a:r>
              <a:rPr lang="en-GB" sz="2100" b="1" dirty="0" err="1">
                <a:latin typeface="Consolas" panose="020B0609020204030204" pitchFamily="49" charset="0"/>
                <a:cs typeface="Consolas" panose="020B0609020204030204" pitchFamily="49" charset="0"/>
              </a:rPr>
              <a:t>Lato</a:t>
            </a:r>
            <a:r>
              <a:rPr lang="en-GB" sz="2100" dirty="0">
                <a:latin typeface="Consolas" panose="020B0609020204030204" pitchFamily="49" charset="0"/>
                <a:cs typeface="Consolas" panose="020B0609020204030204" pitchFamily="49" charset="0"/>
              </a:rPr>
              <a:t>' </a:t>
            </a:r>
            <a:r>
              <a:rPr lang="en-GB" sz="2100" dirty="0" err="1">
                <a:latin typeface="Consolas" panose="020B0609020204030204" pitchFamily="49" charset="0"/>
                <a:cs typeface="Consolas" panose="020B0609020204030204" pitchFamily="49" charset="0"/>
              </a:rPr>
              <a:t>rel</a:t>
            </a:r>
            <a:r>
              <a:rPr lang="en-GB" sz="2100" dirty="0">
                <a:latin typeface="Consolas" panose="020B0609020204030204" pitchFamily="49" charset="0"/>
                <a:cs typeface="Consolas" panose="020B0609020204030204" pitchFamily="49" charset="0"/>
              </a:rPr>
              <a:t>='</a:t>
            </a:r>
            <a:r>
              <a:rPr lang="en-GB" sz="2100" dirty="0" err="1">
                <a:latin typeface="Consolas" panose="020B0609020204030204" pitchFamily="49" charset="0"/>
                <a:cs typeface="Consolas" panose="020B0609020204030204" pitchFamily="49" charset="0"/>
              </a:rPr>
              <a:t>stylesheet</a:t>
            </a:r>
            <a:r>
              <a:rPr lang="en-GB" sz="2100" dirty="0">
                <a:latin typeface="Consolas" panose="020B0609020204030204" pitchFamily="49" charset="0"/>
                <a:cs typeface="Consolas" panose="020B0609020204030204" pitchFamily="49" charset="0"/>
              </a:rPr>
              <a:t>' type='text/</a:t>
            </a:r>
            <a:r>
              <a:rPr lang="en-GB" sz="2100" dirty="0" err="1">
                <a:latin typeface="Consolas" panose="020B0609020204030204" pitchFamily="49" charset="0"/>
                <a:cs typeface="Consolas" panose="020B0609020204030204" pitchFamily="49" charset="0"/>
              </a:rPr>
              <a:t>css</a:t>
            </a:r>
            <a:r>
              <a:rPr lang="en-GB" sz="2100" dirty="0">
                <a:latin typeface="Consolas" panose="020B0609020204030204" pitchFamily="49" charset="0"/>
                <a:cs typeface="Consolas" panose="020B0609020204030204" pitchFamily="49" charset="0"/>
              </a:rPr>
              <a:t>'&gt;</a:t>
            </a:r>
            <a:r>
              <a:rPr lang="en-GB" dirty="0" smtClean="0"/>
              <a:t/>
            </a:r>
            <a:br>
              <a:rPr lang="en-GB" dirty="0" smtClean="0"/>
            </a:br>
            <a:r>
              <a:rPr lang="en-GB" dirty="0" smtClean="0"/>
              <a:t>Then use the </a:t>
            </a:r>
            <a:r>
              <a:rPr lang="en-GB" dirty="0"/>
              <a:t>font family</a:t>
            </a:r>
            <a:br>
              <a:rPr lang="en-GB" dirty="0"/>
            </a:br>
            <a:r>
              <a:rPr lang="en-GB" sz="2100" dirty="0">
                <a:latin typeface="Consolas" panose="020B0609020204030204" pitchFamily="49" charset="0"/>
                <a:cs typeface="Consolas" panose="020B0609020204030204" pitchFamily="49" charset="0"/>
              </a:rPr>
              <a:t>font-family: '</a:t>
            </a:r>
            <a:r>
              <a:rPr lang="en-GB" sz="2100" b="1" dirty="0" err="1">
                <a:latin typeface="Consolas" panose="020B0609020204030204" pitchFamily="49" charset="0"/>
                <a:cs typeface="Consolas" panose="020B0609020204030204" pitchFamily="49" charset="0"/>
              </a:rPr>
              <a:t>Lato</a:t>
            </a:r>
            <a:r>
              <a:rPr lang="en-GB" sz="2100" dirty="0">
                <a:latin typeface="Consolas" panose="020B0609020204030204" pitchFamily="49" charset="0"/>
                <a:cs typeface="Consolas" panose="020B0609020204030204" pitchFamily="49" charset="0"/>
              </a:rPr>
              <a:t>', </a:t>
            </a:r>
            <a:r>
              <a:rPr lang="en-GB" sz="2100" dirty="0" smtClean="0">
                <a:latin typeface="Consolas" panose="020B0609020204030204" pitchFamily="49" charset="0"/>
                <a:cs typeface="Consolas" panose="020B0609020204030204" pitchFamily="49" charset="0"/>
              </a:rPr>
              <a:t>sans-serif;</a:t>
            </a:r>
            <a:br>
              <a:rPr lang="en-GB" sz="2100" dirty="0" smtClean="0">
                <a:latin typeface="Consolas" panose="020B0609020204030204" pitchFamily="49" charset="0"/>
                <a:cs typeface="Consolas" panose="020B0609020204030204" pitchFamily="49" charset="0"/>
              </a:rPr>
            </a:br>
            <a:r>
              <a:rPr lang="en-GB" dirty="0" smtClean="0"/>
              <a:t>As long as Google supports this, these fonts will be </a:t>
            </a:r>
            <a:r>
              <a:rPr lang="en-GB" dirty="0" err="1" smtClean="0"/>
              <a:t>avaible</a:t>
            </a:r>
            <a:r>
              <a:rPr lang="en-GB" dirty="0" smtClean="0"/>
              <a:t> everywhere. </a:t>
            </a:r>
            <a:endParaRPr lang="en-GB" dirty="0"/>
          </a:p>
        </p:txBody>
      </p:sp>
    </p:spTree>
    <p:extLst>
      <p:ext uri="{BB962C8B-B14F-4D97-AF65-F5344CB8AC3E}">
        <p14:creationId xmlns:p14="http://schemas.microsoft.com/office/powerpoint/2010/main" val="802053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Font-Style</a:t>
            </a:r>
            <a:endParaRPr lang="en-GB" dirty="0"/>
          </a:p>
        </p:txBody>
      </p:sp>
      <p:sp>
        <p:nvSpPr>
          <p:cNvPr id="3" name="Content Placeholder 2"/>
          <p:cNvSpPr>
            <a:spLocks noGrp="1"/>
          </p:cNvSpPr>
          <p:nvPr>
            <p:ph idx="1"/>
          </p:nvPr>
        </p:nvSpPr>
        <p:spPr/>
        <p:txBody>
          <a:bodyPr>
            <a:normAutofit/>
          </a:bodyPr>
          <a:lstStyle/>
          <a:p>
            <a:r>
              <a:rPr lang="en-GB" dirty="0" smtClean="0"/>
              <a:t>font-style is the correct way to italicise text:</a:t>
            </a:r>
            <a:br>
              <a:rPr lang="en-GB" dirty="0" smtClean="0"/>
            </a:br>
            <a:r>
              <a:rPr lang="en-GB" dirty="0" err="1">
                <a:latin typeface="Consolas" panose="020B0609020204030204" pitchFamily="49" charset="0"/>
                <a:cs typeface="Consolas" panose="020B0609020204030204" pitchFamily="49" charset="0"/>
              </a:rPr>
              <a:t>p</a:t>
            </a:r>
            <a:r>
              <a:rPr lang="en-GB" dirty="0" err="1" smtClean="0">
                <a:latin typeface="Consolas" panose="020B0609020204030204" pitchFamily="49" charset="0"/>
                <a:cs typeface="Consolas" panose="020B0609020204030204" pitchFamily="49" charset="0"/>
              </a:rPr>
              <a:t>.italic</a:t>
            </a: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a:t>
            </a:r>
            <a:r>
              <a:rPr lang="en-GB" dirty="0">
                <a:latin typeface="Consolas" panose="020B0609020204030204" pitchFamily="49" charset="0"/>
                <a:cs typeface="Consolas" panose="020B0609020204030204" pitchFamily="49" charset="0"/>
              </a:rPr>
              <a:t>  font-style: italic</a:t>
            </a:r>
            <a:r>
              <a:rPr lang="en-GB" dirty="0" smtClean="0">
                <a:latin typeface="Consolas" panose="020B0609020204030204" pitchFamily="49" charset="0"/>
                <a:cs typeface="Consolas" panose="020B0609020204030204" pitchFamily="49" charset="0"/>
              </a:rPr>
              <a:t>; }</a:t>
            </a:r>
          </a:p>
          <a:p>
            <a:r>
              <a:rPr lang="en-GB" dirty="0"/>
              <a:t>font-style </a:t>
            </a:r>
            <a:r>
              <a:rPr lang="en-GB" dirty="0" smtClean="0"/>
              <a:t>can also be used to cancel styles applied elsewhere:</a:t>
            </a:r>
            <a:br>
              <a:rPr lang="en-GB" dirty="0" smtClean="0"/>
            </a:br>
            <a:r>
              <a:rPr lang="en-GB" dirty="0" err="1">
                <a:latin typeface="Consolas" panose="020B0609020204030204" pitchFamily="49" charset="0"/>
                <a:cs typeface="Consolas" panose="020B0609020204030204" pitchFamily="49" charset="0"/>
              </a:rPr>
              <a:t>p.italic</a:t>
            </a:r>
            <a:r>
              <a:rPr lang="en-GB" dirty="0">
                <a:latin typeface="Consolas" panose="020B0609020204030204" pitchFamily="49" charset="0"/>
                <a:cs typeface="Consolas" panose="020B0609020204030204" pitchFamily="49" charset="0"/>
              </a:rPr>
              <a:t> {  font-style: </a:t>
            </a:r>
            <a:r>
              <a:rPr lang="en-GB" dirty="0" smtClean="0">
                <a:latin typeface="Consolas" panose="020B0609020204030204" pitchFamily="49" charset="0"/>
                <a:cs typeface="Consolas" panose="020B0609020204030204" pitchFamily="49" charset="0"/>
              </a:rPr>
              <a:t>normal; </a:t>
            </a:r>
            <a:r>
              <a:rPr lang="en-GB" dirty="0">
                <a:latin typeface="Consolas" panose="020B0609020204030204" pitchFamily="49" charset="0"/>
                <a:cs typeface="Consolas" panose="020B0609020204030204" pitchFamily="49" charset="0"/>
              </a:rPr>
              <a:t>}</a:t>
            </a:r>
          </a:p>
          <a:p>
            <a:pPr marL="0" indent="0">
              <a:buNone/>
            </a:pPr>
            <a:r>
              <a:rPr lang="en-GB" dirty="0" smtClean="0"/>
              <a:t/>
            </a:r>
            <a:br>
              <a:rPr lang="en-GB" dirty="0" smtClean="0"/>
            </a:br>
            <a:r>
              <a:rPr lang="en-GB" dirty="0"/>
              <a:t/>
            </a:r>
            <a:br>
              <a:rPr lang="en-GB" dirty="0"/>
            </a:br>
            <a:endParaRPr lang="en-GB" dirty="0"/>
          </a:p>
          <a:p>
            <a:endParaRPr lang="en-GB" dirty="0" smtClean="0"/>
          </a:p>
        </p:txBody>
      </p:sp>
    </p:spTree>
    <p:extLst>
      <p:ext uri="{BB962C8B-B14F-4D97-AF65-F5344CB8AC3E}">
        <p14:creationId xmlns:p14="http://schemas.microsoft.com/office/powerpoint/2010/main" val="377449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First, some bad news </a:t>
            </a:r>
            <a:r>
              <a:rPr lang="en-GB" dirty="0" smtClean="0">
                <a:sym typeface="Wingdings" panose="05000000000000000000" pitchFamily="2" charset="2"/>
              </a:rPr>
              <a:t></a:t>
            </a:r>
            <a:endParaRPr lang="en-GB" dirty="0"/>
          </a:p>
        </p:txBody>
      </p:sp>
      <p:sp>
        <p:nvSpPr>
          <p:cNvPr id="6" name="Content Placeholder 5"/>
          <p:cNvSpPr>
            <a:spLocks noGrp="1"/>
          </p:cNvSpPr>
          <p:nvPr>
            <p:ph idx="1"/>
          </p:nvPr>
        </p:nvSpPr>
        <p:spPr/>
        <p:txBody>
          <a:bodyPr>
            <a:normAutofit fontScale="92500" lnSpcReduction="20000"/>
          </a:bodyPr>
          <a:lstStyle/>
          <a:p>
            <a:r>
              <a:rPr lang="en-GB" dirty="0" smtClean="0"/>
              <a:t>Not all browsers are equal, we need to do cross browser compatibility testing.</a:t>
            </a:r>
          </a:p>
          <a:p>
            <a:pPr lvl="1"/>
            <a:r>
              <a:rPr lang="en-GB" dirty="0" smtClean="0"/>
              <a:t>We’ve already touched on default style sheets being different in the HTML Course</a:t>
            </a:r>
          </a:p>
          <a:p>
            <a:pPr lvl="1"/>
            <a:r>
              <a:rPr lang="en-GB" dirty="0" smtClean="0"/>
              <a:t>Browsers (and different versions of browsers) also layout differently </a:t>
            </a:r>
          </a:p>
          <a:p>
            <a:pPr lvl="2"/>
            <a:r>
              <a:rPr lang="en-GB" dirty="0" smtClean="0"/>
              <a:t>Different degrees of adherence to standards – traditionally IE was the worst, but now coming into line &gt; IE8</a:t>
            </a:r>
          </a:p>
          <a:p>
            <a:pPr lvl="2"/>
            <a:r>
              <a:rPr lang="en-GB" dirty="0" smtClean="0"/>
              <a:t>Earlier versions are getting harder to test. Some people sticking to XP, this stuck at IE8. </a:t>
            </a:r>
          </a:p>
          <a:p>
            <a:r>
              <a:rPr lang="en-GB" dirty="0" smtClean="0"/>
              <a:t>Getting better generally. Pages normally render well.</a:t>
            </a:r>
          </a:p>
          <a:p>
            <a:r>
              <a:rPr lang="en-GB" dirty="0" smtClean="0"/>
              <a:t>Mobile/Tablet device compliance is generally </a:t>
            </a:r>
            <a:r>
              <a:rPr lang="en-GB" i="1" dirty="0" smtClean="0"/>
              <a:t>very</a:t>
            </a:r>
            <a:r>
              <a:rPr lang="en-GB" dirty="0" smtClean="0"/>
              <a:t> good. Mobile is becoming a much more important (arguably most important) part of web dev.</a:t>
            </a:r>
          </a:p>
        </p:txBody>
      </p:sp>
    </p:spTree>
    <p:extLst>
      <p:ext uri="{BB962C8B-B14F-4D97-AF65-F5344CB8AC3E}">
        <p14:creationId xmlns:p14="http://schemas.microsoft.com/office/powerpoint/2010/main" val="340763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smtClean="0"/>
              <a:t>Text – Alignment</a:t>
            </a:r>
            <a:endParaRPr lang="en-GB" sz="4400" dirty="0"/>
          </a:p>
        </p:txBody>
      </p:sp>
      <p:sp>
        <p:nvSpPr>
          <p:cNvPr id="3" name="Content Placeholder 2"/>
          <p:cNvSpPr>
            <a:spLocks noGrp="1"/>
          </p:cNvSpPr>
          <p:nvPr>
            <p:ph idx="1"/>
          </p:nvPr>
        </p:nvSpPr>
        <p:spPr/>
        <p:txBody>
          <a:bodyPr>
            <a:normAutofit/>
          </a:bodyPr>
          <a:lstStyle/>
          <a:p>
            <a:r>
              <a:rPr lang="en-GB" dirty="0" smtClean="0"/>
              <a:t>Alignment can be set against the container, valid values are left, right </a:t>
            </a:r>
            <a:r>
              <a:rPr lang="en-GB" dirty="0" err="1" smtClean="0"/>
              <a:t>center</a:t>
            </a:r>
            <a:r>
              <a:rPr lang="en-GB" dirty="0" smtClean="0"/>
              <a:t> and justify (=“Fill”):</a:t>
            </a:r>
            <a:r>
              <a:rPr lang="en-GB" dirty="0"/>
              <a:t/>
            </a:r>
            <a:br>
              <a:rPr lang="en-GB" dirty="0"/>
            </a:br>
            <a:r>
              <a:rPr lang="en-GB" dirty="0" smtClean="0">
                <a:latin typeface="Consolas" panose="020B0609020204030204" pitchFamily="49" charset="0"/>
                <a:cs typeface="Consolas" panose="020B0609020204030204" pitchFamily="49" charset="0"/>
              </a:rPr>
              <a:t>div { </a:t>
            </a:r>
            <a:r>
              <a:rPr lang="en-GB" dirty="0" err="1" smtClean="0">
                <a:latin typeface="Consolas" panose="020B0609020204030204" pitchFamily="49" charset="0"/>
                <a:cs typeface="Consolas" panose="020B0609020204030204" pitchFamily="49" charset="0"/>
              </a:rPr>
              <a:t>text-align:center</a:t>
            </a:r>
            <a:r>
              <a:rPr lang="en-GB" dirty="0" smtClean="0">
                <a:latin typeface="Consolas" panose="020B0609020204030204" pitchFamily="49" charset="0"/>
                <a:cs typeface="Consolas" panose="020B0609020204030204" pitchFamily="49" charset="0"/>
              </a:rPr>
              <a:t> }</a:t>
            </a:r>
            <a:r>
              <a:rPr lang="en-GB" dirty="0" smtClean="0"/>
              <a:t/>
            </a:r>
            <a:br>
              <a:rPr lang="en-GB" dirty="0" smtClean="0"/>
            </a:br>
            <a:r>
              <a:rPr lang="en-GB" dirty="0" smtClean="0"/>
              <a:t>Note that the </a:t>
            </a:r>
            <a:r>
              <a:rPr lang="en-GB" dirty="0" err="1" smtClean="0"/>
              <a:t>aligment</a:t>
            </a:r>
            <a:r>
              <a:rPr lang="en-GB" dirty="0" smtClean="0"/>
              <a:t> depends on the element being wide enough for it to make a difference!</a:t>
            </a:r>
          </a:p>
        </p:txBody>
      </p:sp>
    </p:spTree>
    <p:extLst>
      <p:ext uri="{BB962C8B-B14F-4D97-AF65-F5344CB8AC3E}">
        <p14:creationId xmlns:p14="http://schemas.microsoft.com/office/powerpoint/2010/main" val="3713534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smtClean="0"/>
              <a:t>Text Decoration</a:t>
            </a:r>
            <a:endParaRPr lang="en-GB" sz="4400" dirty="0"/>
          </a:p>
        </p:txBody>
      </p:sp>
      <p:sp>
        <p:nvSpPr>
          <p:cNvPr id="3" name="Content Placeholder 2"/>
          <p:cNvSpPr>
            <a:spLocks noGrp="1"/>
          </p:cNvSpPr>
          <p:nvPr>
            <p:ph idx="1"/>
          </p:nvPr>
        </p:nvSpPr>
        <p:spPr/>
        <p:txBody>
          <a:bodyPr>
            <a:normAutofit/>
          </a:bodyPr>
          <a:lstStyle/>
          <a:p>
            <a:r>
              <a:rPr lang="en-GB" dirty="0" smtClean="0"/>
              <a:t>Bit of an oddity, decoration declare in the usual manner:</a:t>
            </a:r>
            <a:br>
              <a:rPr lang="en-GB" dirty="0" smtClean="0"/>
            </a:br>
            <a:r>
              <a:rPr lang="en-GB" dirty="0">
                <a:latin typeface="Consolas" panose="020B0609020204030204" pitchFamily="49" charset="0"/>
                <a:cs typeface="Consolas" panose="020B0609020204030204" pitchFamily="49" charset="0"/>
              </a:rPr>
              <a:t>h3 </a:t>
            </a:r>
            <a:r>
              <a:rPr lang="en-GB" dirty="0" smtClean="0">
                <a:latin typeface="Consolas" panose="020B0609020204030204" pitchFamily="49" charset="0"/>
                <a:cs typeface="Consolas" panose="020B0609020204030204" pitchFamily="49" charset="0"/>
              </a:rPr>
              <a:t>{text-decoration</a:t>
            </a:r>
            <a:r>
              <a:rPr lang="en-GB" dirty="0">
                <a:latin typeface="Consolas" panose="020B0609020204030204" pitchFamily="49" charset="0"/>
                <a:cs typeface="Consolas" panose="020B0609020204030204" pitchFamily="49" charset="0"/>
              </a:rPr>
              <a:t>: underline</a:t>
            </a:r>
            <a:r>
              <a:rPr lang="en-GB" dirty="0" smtClean="0">
                <a:latin typeface="Consolas" panose="020B0609020204030204" pitchFamily="49" charset="0"/>
                <a:cs typeface="Consolas" panose="020B0609020204030204" pitchFamily="49" charset="0"/>
              </a:rPr>
              <a:t>; }</a:t>
            </a:r>
            <a:endParaRPr lang="en-GB" dirty="0"/>
          </a:p>
          <a:p>
            <a:r>
              <a:rPr lang="en-GB" dirty="0" smtClean="0"/>
              <a:t>Normally we avoid underline as it is used as a visual queue for links.</a:t>
            </a:r>
          </a:p>
          <a:p>
            <a:r>
              <a:rPr lang="en-GB" dirty="0" smtClean="0"/>
              <a:t> Perversely, is style is probably most commonly used to remove underlines from hyperlinks:</a:t>
            </a:r>
            <a:br>
              <a:rPr lang="en-GB" dirty="0" smtClean="0"/>
            </a:br>
            <a:r>
              <a:rPr lang="en-GB" dirty="0" smtClean="0">
                <a:latin typeface="Consolas" panose="020B0609020204030204" pitchFamily="49" charset="0"/>
                <a:cs typeface="Consolas" panose="020B0609020204030204" pitchFamily="49" charset="0"/>
              </a:rPr>
              <a:t>a { </a:t>
            </a:r>
            <a:r>
              <a:rPr lang="en-GB" dirty="0" err="1" smtClean="0">
                <a:latin typeface="Consolas" panose="020B0609020204030204" pitchFamily="49" charset="0"/>
                <a:cs typeface="Consolas" panose="020B0609020204030204" pitchFamily="49" charset="0"/>
              </a:rPr>
              <a:t>text-decoration:none</a:t>
            </a:r>
            <a:r>
              <a:rPr lang="en-GB" dirty="0" smtClean="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407430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Text –Transform</a:t>
            </a:r>
            <a:endParaRPr lang="en-GB" dirty="0"/>
          </a:p>
        </p:txBody>
      </p:sp>
      <p:sp>
        <p:nvSpPr>
          <p:cNvPr id="3" name="Content Placeholder 2"/>
          <p:cNvSpPr>
            <a:spLocks noGrp="1"/>
          </p:cNvSpPr>
          <p:nvPr>
            <p:ph idx="1"/>
          </p:nvPr>
        </p:nvSpPr>
        <p:spPr/>
        <p:txBody>
          <a:bodyPr>
            <a:normAutofit/>
          </a:bodyPr>
          <a:lstStyle/>
          <a:p>
            <a:r>
              <a:rPr lang="en-GB" dirty="0" smtClean="0"/>
              <a:t>Transform is rarely used, but worth knowing about. Used to make ALL UPPERCASE, all lower or All Capitalised:</a:t>
            </a:r>
            <a:r>
              <a:rPr lang="en-GB" dirty="0"/>
              <a:t/>
            </a:r>
            <a:br>
              <a:rPr lang="en-GB" dirty="0"/>
            </a:br>
            <a:r>
              <a:rPr lang="en-GB" dirty="0" smtClean="0">
                <a:latin typeface="Consolas" panose="020B0609020204030204" pitchFamily="49" charset="0"/>
                <a:cs typeface="Consolas" panose="020B0609020204030204" pitchFamily="49" charset="0"/>
              </a:rPr>
              <a:t>div {text-</a:t>
            </a:r>
            <a:r>
              <a:rPr lang="en-GB" dirty="0" err="1" smtClean="0">
                <a:latin typeface="Consolas" panose="020B0609020204030204" pitchFamily="49" charset="0"/>
                <a:cs typeface="Consolas" panose="020B0609020204030204" pitchFamily="49" charset="0"/>
              </a:rPr>
              <a:t>trasform</a:t>
            </a:r>
            <a:r>
              <a:rPr lang="en-GB" dirty="0" smtClean="0">
                <a:latin typeface="Consolas" panose="020B0609020204030204" pitchFamily="49" charset="0"/>
                <a:cs typeface="Consolas" panose="020B0609020204030204" pitchFamily="49" charset="0"/>
              </a:rPr>
              <a:t>: lowercase} </a:t>
            </a:r>
            <a:br>
              <a:rPr lang="en-GB" dirty="0" smtClean="0">
                <a:latin typeface="Consolas" panose="020B0609020204030204" pitchFamily="49" charset="0"/>
                <a:cs typeface="Consolas" panose="020B0609020204030204" pitchFamily="49" charset="0"/>
              </a:rPr>
            </a:br>
            <a:r>
              <a:rPr lang="en-GB" dirty="0" smtClean="0">
                <a:latin typeface="Consolas" panose="020B0609020204030204" pitchFamily="49" charset="0"/>
                <a:cs typeface="Consolas" panose="020B0609020204030204" pitchFamily="49" charset="0"/>
              </a:rPr>
              <a:t>h1 </a:t>
            </a:r>
            <a:r>
              <a:rPr lang="en-GB" dirty="0">
                <a:latin typeface="Consolas" panose="020B0609020204030204" pitchFamily="49" charset="0"/>
                <a:cs typeface="Consolas" panose="020B0609020204030204" pitchFamily="49" charset="0"/>
              </a:rPr>
              <a:t>{text-</a:t>
            </a:r>
            <a:r>
              <a:rPr lang="en-GB" dirty="0" err="1">
                <a:latin typeface="Consolas" panose="020B0609020204030204" pitchFamily="49" charset="0"/>
                <a:cs typeface="Consolas" panose="020B0609020204030204" pitchFamily="49" charset="0"/>
              </a:rPr>
              <a:t>trasform</a:t>
            </a: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uppercase} </a:t>
            </a:r>
            <a:br>
              <a:rPr lang="en-GB" dirty="0" smtClean="0">
                <a:latin typeface="Consolas" panose="020B0609020204030204" pitchFamily="49" charset="0"/>
                <a:cs typeface="Consolas" panose="020B0609020204030204" pitchFamily="49" charset="0"/>
              </a:rPr>
            </a:br>
            <a:r>
              <a:rPr lang="en-GB" dirty="0" smtClean="0">
                <a:latin typeface="Consolas" panose="020B0609020204030204" pitchFamily="49" charset="0"/>
                <a:cs typeface="Consolas" panose="020B0609020204030204" pitchFamily="49" charset="0"/>
              </a:rPr>
              <a:t>h2 </a:t>
            </a:r>
            <a:r>
              <a:rPr lang="en-GB" dirty="0">
                <a:latin typeface="Consolas" panose="020B0609020204030204" pitchFamily="49" charset="0"/>
                <a:cs typeface="Consolas" panose="020B0609020204030204" pitchFamily="49" charset="0"/>
              </a:rPr>
              <a:t>{text-</a:t>
            </a:r>
            <a:r>
              <a:rPr lang="en-GB" dirty="0" err="1">
                <a:latin typeface="Consolas" panose="020B0609020204030204" pitchFamily="49" charset="0"/>
                <a:cs typeface="Consolas" panose="020B0609020204030204" pitchFamily="49" charset="0"/>
              </a:rPr>
              <a:t>trasform</a:t>
            </a: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capitalize} </a:t>
            </a:r>
            <a:endParaRPr lang="en-GB"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9424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Selectors</a:t>
            </a:r>
            <a:endParaRPr lang="en-GB" dirty="0"/>
          </a:p>
        </p:txBody>
      </p:sp>
      <p:sp>
        <p:nvSpPr>
          <p:cNvPr id="5" name="Text Placeholder 4"/>
          <p:cNvSpPr>
            <a:spLocks noGrp="1"/>
          </p:cNvSpPr>
          <p:nvPr>
            <p:ph type="body" idx="1"/>
          </p:nvPr>
        </p:nvSpPr>
        <p:spPr/>
        <p:txBody>
          <a:bodyPr/>
          <a:lstStyle/>
          <a:p>
            <a:r>
              <a:rPr lang="en-GB" dirty="0" smtClean="0"/>
              <a:t>I </a:t>
            </a:r>
            <a:r>
              <a:rPr lang="en-GB" dirty="0" err="1" smtClean="0"/>
              <a:t>Choo</a:t>
            </a:r>
            <a:r>
              <a:rPr lang="en-GB" dirty="0" smtClean="0"/>
              <a:t>  </a:t>
            </a:r>
            <a:r>
              <a:rPr lang="en-GB" dirty="0" err="1" smtClean="0"/>
              <a:t>Choo</a:t>
            </a:r>
            <a:r>
              <a:rPr lang="en-GB" dirty="0" smtClean="0"/>
              <a:t> Choose you.</a:t>
            </a:r>
            <a:endParaRPr lang="en-GB" dirty="0"/>
          </a:p>
        </p:txBody>
      </p:sp>
    </p:spTree>
    <p:extLst>
      <p:ext uri="{BB962C8B-B14F-4D97-AF65-F5344CB8AC3E}">
        <p14:creationId xmlns:p14="http://schemas.microsoft.com/office/powerpoint/2010/main" val="2099348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 Two Attributes</a:t>
            </a:r>
            <a:endParaRPr lang="en-GB" dirty="0"/>
          </a:p>
        </p:txBody>
      </p:sp>
      <p:sp>
        <p:nvSpPr>
          <p:cNvPr id="3" name="Content Placeholder 2"/>
          <p:cNvSpPr>
            <a:spLocks noGrp="1"/>
          </p:cNvSpPr>
          <p:nvPr>
            <p:ph idx="1"/>
          </p:nvPr>
        </p:nvSpPr>
        <p:spPr/>
        <p:txBody>
          <a:bodyPr>
            <a:normAutofit lnSpcReduction="10000"/>
          </a:bodyPr>
          <a:lstStyle/>
          <a:p>
            <a:pPr marL="0" indent="0">
              <a:buNone/>
            </a:pPr>
            <a:r>
              <a:rPr lang="en-GB" dirty="0" smtClean="0"/>
              <a:t>We’ve already seen attributes briefly, worth reviewing a few</a:t>
            </a:r>
          </a:p>
          <a:p>
            <a:r>
              <a:rPr lang="en-GB" dirty="0"/>
              <a:t>i</a:t>
            </a:r>
            <a:r>
              <a:rPr lang="en-GB" dirty="0" smtClean="0"/>
              <a:t>d  = gives the an name to identify it with – </a:t>
            </a:r>
            <a:r>
              <a:rPr lang="en-GB" b="1" dirty="0" smtClean="0"/>
              <a:t>must be unique within the document</a:t>
            </a:r>
            <a:r>
              <a:rPr lang="en-GB" dirty="0" smtClean="0"/>
              <a:t>.</a:t>
            </a:r>
          </a:p>
          <a:p>
            <a:r>
              <a:rPr lang="en-GB" dirty="0" smtClean="0"/>
              <a:t>class = assigns the elements to a class</a:t>
            </a:r>
            <a:r>
              <a:rPr lang="en-GB" b="1" dirty="0" smtClean="0"/>
              <a:t>. Unlike id, several elements can have a class, and be assigned to several classes</a:t>
            </a:r>
            <a:r>
              <a:rPr lang="en-GB" dirty="0" smtClean="0"/>
              <a:t> (separated by spaces).</a:t>
            </a:r>
          </a:p>
          <a:p>
            <a:pPr marL="0" indent="0">
              <a:buNone/>
            </a:pPr>
            <a:r>
              <a:rPr lang="en-GB" dirty="0" smtClean="0"/>
              <a:t>These are commonly used with both </a:t>
            </a:r>
            <a:r>
              <a:rPr lang="en-GB" dirty="0" err="1" smtClean="0"/>
              <a:t>css</a:t>
            </a:r>
            <a:r>
              <a:rPr lang="en-GB" dirty="0" smtClean="0"/>
              <a:t> and JavaScript – can “target” and element with having a particular id, or belonging to a particular class. </a:t>
            </a:r>
          </a:p>
          <a:p>
            <a:endParaRPr lang="en-GB" dirty="0"/>
          </a:p>
        </p:txBody>
      </p:sp>
    </p:spTree>
    <p:extLst>
      <p:ext uri="{BB962C8B-B14F-4D97-AF65-F5344CB8AC3E}">
        <p14:creationId xmlns:p14="http://schemas.microsoft.com/office/powerpoint/2010/main" val="30190540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Selectors</a:t>
            </a:r>
            <a:endParaRPr lang="en-GB" dirty="0"/>
          </a:p>
        </p:txBody>
      </p:sp>
      <p:sp>
        <p:nvSpPr>
          <p:cNvPr id="3" name="Content Placeholder 2"/>
          <p:cNvSpPr>
            <a:spLocks noGrp="1"/>
          </p:cNvSpPr>
          <p:nvPr>
            <p:ph idx="1"/>
          </p:nvPr>
        </p:nvSpPr>
        <p:spPr/>
        <p:txBody>
          <a:bodyPr>
            <a:normAutofit lnSpcReduction="10000"/>
          </a:bodyPr>
          <a:lstStyle/>
          <a:p>
            <a:r>
              <a:rPr lang="en-GB" dirty="0" smtClean="0"/>
              <a:t>Selectors target the style at </a:t>
            </a:r>
            <a:r>
              <a:rPr lang="en-GB" dirty="0" err="1" smtClean="0"/>
              <a:t>particlar</a:t>
            </a:r>
            <a:r>
              <a:rPr lang="en-GB" dirty="0" smtClean="0"/>
              <a:t> elements – individual elements if needs be.</a:t>
            </a:r>
          </a:p>
          <a:p>
            <a:pPr lvl="1"/>
            <a:r>
              <a:rPr lang="en-GB" dirty="0" smtClean="0"/>
              <a:t>You’ve already seen using the tag name as a selector – targeting particular tag types (e.g. h1)</a:t>
            </a:r>
          </a:p>
          <a:p>
            <a:pPr lvl="1"/>
            <a:r>
              <a:rPr lang="en-GB" dirty="0" smtClean="0"/>
              <a:t>To kick off “*” </a:t>
            </a:r>
            <a:r>
              <a:rPr lang="en-GB" dirty="0"/>
              <a:t>Selects everything, </a:t>
            </a:r>
            <a:r>
              <a:rPr lang="en-GB" dirty="0" smtClean="0"/>
              <a:t/>
            </a:r>
            <a:br>
              <a:rPr lang="en-GB" dirty="0" smtClean="0"/>
            </a:br>
            <a:r>
              <a:rPr lang="en-GB" sz="2000" dirty="0" smtClean="0">
                <a:latin typeface="Consolas" panose="020B0609020204030204" pitchFamily="49" charset="0"/>
                <a:cs typeface="Consolas" panose="020B0609020204030204" pitchFamily="49" charset="0"/>
              </a:rPr>
              <a:t>* { </a:t>
            </a:r>
            <a:r>
              <a:rPr lang="en-GB" sz="2000" dirty="0" err="1" smtClean="0">
                <a:latin typeface="Consolas" panose="020B0609020204030204" pitchFamily="49" charset="0"/>
                <a:cs typeface="Consolas" panose="020B0609020204030204" pitchFamily="49" charset="0"/>
              </a:rPr>
              <a:t>font-family:Arial,Helvetica,sans-serif</a:t>
            </a:r>
            <a:r>
              <a:rPr lang="en-GB" sz="2000" dirty="0" smtClean="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a:r>
            <a:br>
              <a:rPr lang="en-GB" dirty="0" smtClean="0">
                <a:latin typeface="Consolas" panose="020B0609020204030204" pitchFamily="49" charset="0"/>
                <a:cs typeface="Consolas" panose="020B0609020204030204" pitchFamily="49" charset="0"/>
              </a:rPr>
            </a:br>
            <a:r>
              <a:rPr lang="en-GB" dirty="0" smtClean="0"/>
              <a:t>sets </a:t>
            </a:r>
            <a:r>
              <a:rPr lang="en-GB" dirty="0"/>
              <a:t>a default font for all </a:t>
            </a:r>
            <a:r>
              <a:rPr lang="en-GB" dirty="0" smtClean="0"/>
              <a:t>elements – a new style for you to use an treasure!</a:t>
            </a:r>
          </a:p>
          <a:p>
            <a:r>
              <a:rPr lang="en-GB" dirty="0" smtClean="0"/>
              <a:t>This process gets tricky, more than one way to select an element/elements.</a:t>
            </a:r>
            <a:r>
              <a:rPr lang="en-GB" dirty="0"/>
              <a:t/>
            </a:r>
            <a:br>
              <a:rPr lang="en-GB" dirty="0"/>
            </a:br>
            <a:endParaRPr lang="en-GB" dirty="0"/>
          </a:p>
        </p:txBody>
      </p:sp>
    </p:spTree>
    <p:extLst>
      <p:ext uri="{BB962C8B-B14F-4D97-AF65-F5344CB8AC3E}">
        <p14:creationId xmlns:p14="http://schemas.microsoft.com/office/powerpoint/2010/main" val="1368755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4000" dirty="0" smtClean="0"/>
              <a:t>Set the default font for the Herald</a:t>
            </a:r>
            <a:endParaRPr lang="en-GB" sz="4000" dirty="0"/>
          </a:p>
        </p:txBody>
      </p:sp>
      <p:sp>
        <p:nvSpPr>
          <p:cNvPr id="5" name="Content Placeholder 4"/>
          <p:cNvSpPr>
            <a:spLocks noGrp="1"/>
          </p:cNvSpPr>
          <p:nvPr>
            <p:ph idx="1"/>
          </p:nvPr>
        </p:nvSpPr>
        <p:spPr>
          <a:xfrm>
            <a:off x="457200" y="1935480"/>
            <a:ext cx="3610744" cy="4389120"/>
          </a:xfrm>
        </p:spPr>
        <p:txBody>
          <a:bodyPr/>
          <a:lstStyle/>
          <a:p>
            <a:r>
              <a:rPr lang="en-GB" dirty="0" smtClean="0"/>
              <a:t>Set the default font for all text to the following:</a:t>
            </a:r>
            <a:br>
              <a:rPr lang="en-GB" dirty="0" smtClean="0"/>
            </a:br>
            <a:r>
              <a:rPr lang="en-GB" dirty="0" err="1" smtClean="0"/>
              <a:t>Arial,Helvetica,sans</a:t>
            </a:r>
            <a:r>
              <a:rPr lang="en-GB" dirty="0" smtClean="0"/>
              <a:t>-serif</a:t>
            </a:r>
            <a:r>
              <a:rPr lang="en-GB" dirty="0"/>
              <a:t>;</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933600"/>
            <a:ext cx="2769891" cy="38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5347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Selecting Classes &amp; Id</a:t>
            </a:r>
            <a:endParaRPr lang="en-GB" dirty="0"/>
          </a:p>
        </p:txBody>
      </p:sp>
      <p:sp>
        <p:nvSpPr>
          <p:cNvPr id="3" name="Content Placeholder 2"/>
          <p:cNvSpPr>
            <a:spLocks noGrp="1"/>
          </p:cNvSpPr>
          <p:nvPr>
            <p:ph idx="1"/>
          </p:nvPr>
        </p:nvSpPr>
        <p:spPr/>
        <p:txBody>
          <a:bodyPr>
            <a:normAutofit/>
          </a:bodyPr>
          <a:lstStyle/>
          <a:p>
            <a:r>
              <a:rPr lang="en-GB" dirty="0" smtClean="0"/>
              <a:t>Can </a:t>
            </a:r>
            <a:r>
              <a:rPr lang="en-GB" dirty="0"/>
              <a:t>also target classes and ids (actually more common than the above</a:t>
            </a:r>
            <a:r>
              <a:rPr lang="en-GB" dirty="0" smtClean="0"/>
              <a:t>):</a:t>
            </a:r>
            <a:br>
              <a:rPr lang="en-GB" dirty="0" smtClean="0"/>
            </a:br>
            <a:r>
              <a:rPr lang="en-GB" dirty="0"/>
              <a:t>“</a:t>
            </a:r>
            <a:r>
              <a:rPr lang="en-GB" dirty="0">
                <a:latin typeface="Consolas" panose="020B0609020204030204" pitchFamily="49" charset="0"/>
                <a:cs typeface="Consolas" panose="020B0609020204030204" pitchFamily="49" charset="0"/>
              </a:rPr>
              <a:t>.</a:t>
            </a:r>
            <a:r>
              <a:rPr lang="en-GB" dirty="0"/>
              <a:t>” Selects a class</a:t>
            </a:r>
            <a:r>
              <a:rPr lang="en-GB" dirty="0" smtClean="0"/>
              <a:t>.</a:t>
            </a:r>
            <a:br>
              <a:rPr lang="en-GB" dirty="0" smtClean="0"/>
            </a:br>
            <a:r>
              <a:rPr lang="en-GB" dirty="0"/>
              <a:t>“</a:t>
            </a:r>
            <a:r>
              <a:rPr lang="en-GB" dirty="0">
                <a:latin typeface="Consolas" panose="020B0609020204030204" pitchFamily="49" charset="0"/>
                <a:cs typeface="Consolas" panose="020B0609020204030204" pitchFamily="49" charset="0"/>
              </a:rPr>
              <a:t>#</a:t>
            </a:r>
            <a:r>
              <a:rPr lang="en-GB" dirty="0"/>
              <a:t>” targets an </a:t>
            </a:r>
            <a:r>
              <a:rPr lang="en-GB" dirty="0" smtClean="0"/>
              <a:t>Id</a:t>
            </a:r>
            <a:br>
              <a:rPr lang="en-GB" dirty="0" smtClean="0"/>
            </a:br>
            <a:r>
              <a:rPr lang="en-GB" dirty="0">
                <a:latin typeface="Consolas" panose="020B0609020204030204" pitchFamily="49" charset="0"/>
                <a:cs typeface="Consolas" panose="020B0609020204030204" pitchFamily="49" charset="0"/>
              </a:rPr>
              <a:t>&lt;div class=“</a:t>
            </a:r>
            <a:r>
              <a:rPr lang="en-GB" dirty="0" err="1">
                <a:latin typeface="Consolas" panose="020B0609020204030204" pitchFamily="49" charset="0"/>
                <a:cs typeface="Consolas" panose="020B0609020204030204" pitchFamily="49" charset="0"/>
              </a:rPr>
              <a:t>redClass</a:t>
            </a:r>
            <a:r>
              <a:rPr lang="en-GB" dirty="0">
                <a:latin typeface="Consolas" panose="020B0609020204030204" pitchFamily="49" charset="0"/>
                <a:cs typeface="Consolas" panose="020B0609020204030204" pitchFamily="49" charset="0"/>
              </a:rPr>
              <a:t>”&gt;blue&lt;/div</a:t>
            </a:r>
            <a:r>
              <a:rPr lang="en-GB" dirty="0" smtClean="0">
                <a:latin typeface="Consolas" panose="020B0609020204030204" pitchFamily="49" charset="0"/>
                <a:cs typeface="Consolas" panose="020B0609020204030204" pitchFamily="49" charset="0"/>
              </a:rPr>
              <a:t>&gt;</a:t>
            </a:r>
            <a:br>
              <a:rPr lang="en-GB" dirty="0" smtClean="0">
                <a:latin typeface="Consolas" panose="020B0609020204030204" pitchFamily="49" charset="0"/>
                <a:cs typeface="Consolas" panose="020B0609020204030204" pitchFamily="49" charset="0"/>
              </a:rPr>
            </a:br>
            <a:r>
              <a:rPr lang="en-GB" dirty="0" smtClean="0">
                <a:latin typeface="Consolas" panose="020B0609020204030204" pitchFamily="49" charset="0"/>
                <a:cs typeface="Consolas" panose="020B0609020204030204" pitchFamily="49" charset="0"/>
              </a:rPr>
              <a:t>&lt;div id=“</a:t>
            </a:r>
            <a:r>
              <a:rPr lang="en-GB" dirty="0" err="1" smtClean="0">
                <a:latin typeface="Consolas" panose="020B0609020204030204" pitchFamily="49" charset="0"/>
                <a:cs typeface="Consolas" panose="020B0609020204030204" pitchFamily="49" charset="0"/>
              </a:rPr>
              <a:t>blueId</a:t>
            </a:r>
            <a:r>
              <a:rPr lang="en-GB" dirty="0" smtClean="0">
                <a:latin typeface="Consolas" panose="020B0609020204030204" pitchFamily="49" charset="0"/>
                <a:cs typeface="Consolas" panose="020B0609020204030204" pitchFamily="49" charset="0"/>
              </a:rPr>
              <a:t>”&gt;blue&lt;/div&gt;</a:t>
            </a:r>
            <a:br>
              <a:rPr lang="en-GB" dirty="0" smtClean="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redClass</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color:red</a:t>
            </a:r>
            <a:r>
              <a:rPr lang="en-GB" dirty="0">
                <a:latin typeface="Consolas" panose="020B0609020204030204" pitchFamily="49" charset="0"/>
                <a:cs typeface="Consolas" panose="020B0609020204030204" pitchFamily="49" charset="0"/>
              </a:rPr>
              <a:t>; } </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blueId</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color:blue</a:t>
            </a: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a:t>
            </a:r>
          </a:p>
          <a:p>
            <a:r>
              <a:rPr lang="en-GB" dirty="0" smtClean="0"/>
              <a:t>A bit of a fine art what to put where!</a:t>
            </a:r>
          </a:p>
          <a:p>
            <a:endParaRPr lang="en-GB" dirty="0"/>
          </a:p>
        </p:txBody>
      </p:sp>
    </p:spTree>
    <p:extLst>
      <p:ext uri="{BB962C8B-B14F-4D97-AF65-F5344CB8AC3E}">
        <p14:creationId xmlns:p14="http://schemas.microsoft.com/office/powerpoint/2010/main" val="3557190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Compound </a:t>
            </a:r>
            <a:r>
              <a:rPr lang="en-GB" dirty="0"/>
              <a:t>Selectors</a:t>
            </a:r>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Can </a:t>
            </a:r>
            <a:r>
              <a:rPr lang="en-GB" dirty="0"/>
              <a:t>target an element which has class (or ID):</a:t>
            </a:r>
            <a:br>
              <a:rPr lang="en-GB" dirty="0"/>
            </a:br>
            <a:endParaRPr lang="en-GB" dirty="0" smtClean="0"/>
          </a:p>
          <a:p>
            <a:pPr marL="0" indent="0">
              <a:buNone/>
            </a:pPr>
            <a:r>
              <a:rPr lang="en-GB" sz="2400" dirty="0" smtClean="0">
                <a:latin typeface="Consolas" panose="020B0609020204030204" pitchFamily="49" charset="0"/>
                <a:cs typeface="Consolas" panose="020B0609020204030204" pitchFamily="49" charset="0"/>
              </a:rPr>
              <a:t>div </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colour:red</a:t>
            </a:r>
            <a:r>
              <a:rPr lang="en-GB" sz="2400" dirty="0">
                <a:latin typeface="Consolas" panose="020B0609020204030204" pitchFamily="49" charset="0"/>
                <a:cs typeface="Consolas" panose="020B0609020204030204" pitchFamily="49" charset="0"/>
              </a:rPr>
              <a:t> }</a:t>
            </a:r>
            <a:br>
              <a:rPr lang="en-GB" sz="2400" dirty="0">
                <a:latin typeface="Consolas" panose="020B0609020204030204" pitchFamily="49" charset="0"/>
                <a:cs typeface="Consolas" panose="020B0609020204030204" pitchFamily="49" charset="0"/>
              </a:rPr>
            </a:br>
            <a:r>
              <a:rPr lang="en-GB" sz="2400" dirty="0" err="1">
                <a:latin typeface="Consolas" panose="020B0609020204030204" pitchFamily="49" charset="0"/>
                <a:cs typeface="Consolas" panose="020B0609020204030204" pitchFamily="49" charset="0"/>
              </a:rPr>
              <a:t>div.italic</a:t>
            </a:r>
            <a:r>
              <a:rPr lang="en-GB" sz="2400" dirty="0">
                <a:latin typeface="Consolas" panose="020B0609020204030204" pitchFamily="49" charset="0"/>
                <a:cs typeface="Consolas" panose="020B0609020204030204" pitchFamily="49" charset="0"/>
              </a:rPr>
              <a:t> {font-style: italic </a:t>
            </a:r>
            <a:r>
              <a:rPr lang="en-GB" sz="2400" dirty="0" smtClean="0">
                <a:latin typeface="Consolas" panose="020B0609020204030204" pitchFamily="49" charset="0"/>
                <a:cs typeface="Consolas" panose="020B0609020204030204" pitchFamily="49" charset="0"/>
              </a:rPr>
              <a:t>}</a:t>
            </a:r>
          </a:p>
          <a:p>
            <a:pPr marL="0" indent="0">
              <a:buNone/>
            </a:pPr>
            <a:r>
              <a:rPr lang="en-GB" sz="2400" dirty="0" err="1" smtClean="0">
                <a:latin typeface="Consolas" panose="020B0609020204030204" pitchFamily="49" charset="0"/>
                <a:cs typeface="Consolas" panose="020B0609020204030204" pitchFamily="49" charset="0"/>
              </a:rPr>
              <a:t>div#myDiv</a:t>
            </a:r>
            <a:r>
              <a:rPr lang="en-GB" sz="2400" dirty="0" smtClean="0">
                <a:latin typeface="Consolas" panose="020B0609020204030204" pitchFamily="49" charset="0"/>
                <a:cs typeface="Consolas" panose="020B0609020204030204" pitchFamily="49" charset="0"/>
              </a:rPr>
              <a:t> {background-</a:t>
            </a:r>
            <a:r>
              <a:rPr lang="en-GB" sz="2400" dirty="0" err="1" smtClean="0">
                <a:latin typeface="Consolas" panose="020B0609020204030204" pitchFamily="49" charset="0"/>
                <a:cs typeface="Consolas" panose="020B0609020204030204" pitchFamily="49" charset="0"/>
              </a:rPr>
              <a:t>color</a:t>
            </a:r>
            <a:r>
              <a:rPr lang="en-GB" sz="2400" dirty="0" smtClean="0">
                <a:latin typeface="Consolas" panose="020B0609020204030204" pitchFamily="49" charset="0"/>
                <a:cs typeface="Consolas" panose="020B0609020204030204" pitchFamily="49" charset="0"/>
              </a:rPr>
              <a:t>: orange </a:t>
            </a:r>
            <a:r>
              <a:rPr lang="en-GB" sz="2400" dirty="0">
                <a:latin typeface="Consolas" panose="020B0609020204030204" pitchFamily="49" charset="0"/>
                <a:cs typeface="Consolas" panose="020B0609020204030204" pitchFamily="49" charset="0"/>
              </a:rPr>
              <a:t>}</a:t>
            </a:r>
            <a:br>
              <a:rPr lang="en-GB" sz="2400" dirty="0">
                <a:latin typeface="Consolas" panose="020B0609020204030204" pitchFamily="49" charset="0"/>
                <a:cs typeface="Consolas" panose="020B0609020204030204" pitchFamily="49" charset="0"/>
              </a:rPr>
            </a:br>
            <a:r>
              <a:rPr lang="en-GB" sz="2400" dirty="0" smtClean="0">
                <a:latin typeface="Consolas" panose="020B0609020204030204" pitchFamily="49" charset="0"/>
                <a:cs typeface="Consolas" panose="020B0609020204030204" pitchFamily="49" charset="0"/>
              </a:rPr>
              <a:t/>
            </a:r>
            <a:br>
              <a:rPr lang="en-GB" sz="2400" dirty="0" smtClean="0">
                <a:latin typeface="Consolas" panose="020B0609020204030204" pitchFamily="49" charset="0"/>
                <a:cs typeface="Consolas" panose="020B0609020204030204" pitchFamily="49" charset="0"/>
              </a:rPr>
            </a:br>
            <a:r>
              <a:rPr lang="en-GB" dirty="0" smtClean="0">
                <a:latin typeface="Consolas" panose="020B0609020204030204" pitchFamily="49" charset="0"/>
                <a:cs typeface="Consolas" panose="020B0609020204030204" pitchFamily="49" charset="0"/>
              </a:rPr>
              <a:t/>
            </a:r>
            <a:br>
              <a:rPr lang="en-GB" dirty="0" smtClean="0">
                <a:latin typeface="Consolas" panose="020B0609020204030204" pitchFamily="49" charset="0"/>
                <a:cs typeface="Consolas" panose="020B0609020204030204" pitchFamily="49" charset="0"/>
              </a:rPr>
            </a:br>
            <a:r>
              <a:rPr lang="en-GB" sz="2400" dirty="0">
                <a:latin typeface="Consolas" panose="020B0609020204030204" pitchFamily="49" charset="0"/>
                <a:cs typeface="Consolas" panose="020B0609020204030204" pitchFamily="49" charset="0"/>
              </a:rPr>
              <a:t>&lt;</a:t>
            </a:r>
            <a:r>
              <a:rPr lang="en-GB" sz="2400" dirty="0" smtClean="0">
                <a:latin typeface="Consolas" panose="020B0609020204030204" pitchFamily="49" charset="0"/>
                <a:cs typeface="Consolas" panose="020B0609020204030204" pitchFamily="49" charset="0"/>
              </a:rPr>
              <a:t>div&gt;red text&lt;/</a:t>
            </a:r>
            <a:r>
              <a:rPr lang="en-GB" sz="2400" dirty="0">
                <a:latin typeface="Consolas" panose="020B0609020204030204" pitchFamily="49" charset="0"/>
                <a:cs typeface="Consolas" panose="020B0609020204030204" pitchFamily="49" charset="0"/>
              </a:rPr>
              <a:t>div</a:t>
            </a:r>
            <a:r>
              <a:rPr lang="en-GB" sz="2400" dirty="0" smtClean="0">
                <a:latin typeface="Consolas" panose="020B0609020204030204" pitchFamily="49" charset="0"/>
                <a:cs typeface="Consolas" panose="020B0609020204030204" pitchFamily="49" charset="0"/>
              </a:rPr>
              <a:t>&gt;</a:t>
            </a:r>
            <a:br>
              <a:rPr lang="en-GB" sz="2400" dirty="0" smtClean="0">
                <a:latin typeface="Consolas" panose="020B0609020204030204" pitchFamily="49" charset="0"/>
                <a:cs typeface="Consolas" panose="020B0609020204030204" pitchFamily="49" charset="0"/>
              </a:rPr>
            </a:br>
            <a:r>
              <a:rPr lang="en-GB" sz="2400" dirty="0">
                <a:latin typeface="Consolas" panose="020B0609020204030204" pitchFamily="49" charset="0"/>
                <a:cs typeface="Consolas" panose="020B0609020204030204" pitchFamily="49" charset="0"/>
              </a:rPr>
              <a:t>&lt;</a:t>
            </a:r>
            <a:r>
              <a:rPr lang="en-GB" sz="2400" dirty="0" smtClean="0">
                <a:latin typeface="Consolas" panose="020B0609020204030204" pitchFamily="49" charset="0"/>
                <a:cs typeface="Consolas" panose="020B0609020204030204" pitchFamily="49" charset="0"/>
              </a:rPr>
              <a:t>div class=“italic”&gt;red text and italic&lt;/</a:t>
            </a:r>
            <a:r>
              <a:rPr lang="en-GB" sz="2400" dirty="0">
                <a:latin typeface="Consolas" panose="020B0609020204030204" pitchFamily="49" charset="0"/>
                <a:cs typeface="Consolas" panose="020B0609020204030204" pitchFamily="49" charset="0"/>
              </a:rPr>
              <a:t>div&gt;</a:t>
            </a:r>
            <a:r>
              <a:rPr lang="en-GB" dirty="0">
                <a:latin typeface="Consolas" panose="020B0609020204030204" pitchFamily="49" charset="0"/>
                <a:cs typeface="Consolas" panose="020B0609020204030204" pitchFamily="49" charset="0"/>
              </a:rPr>
              <a:t/>
            </a:r>
            <a:br>
              <a:rPr lang="en-GB" dirty="0">
                <a:latin typeface="Consolas" panose="020B0609020204030204" pitchFamily="49" charset="0"/>
                <a:cs typeface="Consolas" panose="020B0609020204030204" pitchFamily="49" charset="0"/>
              </a:rPr>
            </a:br>
            <a:r>
              <a:rPr lang="en-GB" sz="2400" dirty="0">
                <a:latin typeface="Consolas" panose="020B0609020204030204" pitchFamily="49" charset="0"/>
                <a:cs typeface="Consolas" panose="020B0609020204030204" pitchFamily="49" charset="0"/>
              </a:rPr>
              <a:t>&lt;div class</a:t>
            </a:r>
            <a:r>
              <a:rPr lang="en-GB" sz="2400" dirty="0" smtClean="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myDiv</a:t>
            </a:r>
            <a:r>
              <a:rPr lang="en-GB" sz="2400" dirty="0" smtClean="0">
                <a:latin typeface="Consolas" panose="020B0609020204030204" pitchFamily="49" charset="0"/>
                <a:cs typeface="Consolas" panose="020B0609020204030204" pitchFamily="49" charset="0"/>
              </a:rPr>
              <a:t>”&gt;</a:t>
            </a:r>
            <a:r>
              <a:rPr lang="en-GB" sz="2400" dirty="0">
                <a:latin typeface="Consolas" panose="020B0609020204030204" pitchFamily="49" charset="0"/>
                <a:cs typeface="Consolas" panose="020B0609020204030204" pitchFamily="49" charset="0"/>
              </a:rPr>
              <a:t>red text and </a:t>
            </a:r>
            <a:r>
              <a:rPr lang="en-GB" sz="2400" dirty="0" smtClean="0">
                <a:latin typeface="Consolas" panose="020B0609020204030204" pitchFamily="49" charset="0"/>
                <a:cs typeface="Consolas" panose="020B0609020204030204" pitchFamily="49" charset="0"/>
              </a:rPr>
              <a:t>orange&lt;/</a:t>
            </a:r>
            <a:r>
              <a:rPr lang="en-GB" sz="2400" dirty="0">
                <a:latin typeface="Consolas" panose="020B0609020204030204" pitchFamily="49" charset="0"/>
                <a:cs typeface="Consolas" panose="020B0609020204030204" pitchFamily="49" charset="0"/>
              </a:rPr>
              <a:t>div&gt;</a:t>
            </a:r>
            <a:br>
              <a:rPr lang="en-GB" sz="2400"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r>
            <a:br>
              <a:rPr lang="en-GB" dirty="0">
                <a:latin typeface="Consolas" panose="020B0609020204030204" pitchFamily="49" charset="0"/>
                <a:cs typeface="Consolas" panose="020B0609020204030204" pitchFamily="49" charset="0"/>
              </a:rPr>
            </a:br>
            <a:r>
              <a:rPr lang="en-GB" dirty="0"/>
              <a:t>Note that there </a:t>
            </a:r>
            <a:r>
              <a:rPr lang="en-GB" b="1" dirty="0"/>
              <a:t>is no </a:t>
            </a:r>
            <a:r>
              <a:rPr lang="en-GB" b="1" dirty="0" smtClean="0"/>
              <a:t>space </a:t>
            </a:r>
            <a:r>
              <a:rPr lang="en-GB" dirty="0" smtClean="0"/>
              <a:t>in the selectors: this means something else</a:t>
            </a:r>
            <a:endParaRPr lang="en-GB" dirty="0"/>
          </a:p>
        </p:txBody>
      </p:sp>
    </p:spTree>
    <p:extLst>
      <p:ext uri="{BB962C8B-B14F-4D97-AF65-F5344CB8AC3E}">
        <p14:creationId xmlns:p14="http://schemas.microsoft.com/office/powerpoint/2010/main" val="3974489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t>Targeting with the same style</a:t>
            </a:r>
            <a:endParaRPr lang="en-GB" dirty="0"/>
          </a:p>
        </p:txBody>
      </p:sp>
      <p:sp>
        <p:nvSpPr>
          <p:cNvPr id="3" name="Content Placeholder 2"/>
          <p:cNvSpPr>
            <a:spLocks noGrp="1"/>
          </p:cNvSpPr>
          <p:nvPr>
            <p:ph idx="1"/>
          </p:nvPr>
        </p:nvSpPr>
        <p:spPr/>
        <p:txBody>
          <a:bodyPr/>
          <a:lstStyle/>
          <a:p>
            <a:r>
              <a:rPr lang="en-GB" dirty="0"/>
              <a:t>Can select multiple targets with the </a:t>
            </a:r>
            <a:r>
              <a:rPr lang="en-GB" b="1" dirty="0"/>
              <a:t>same </a:t>
            </a:r>
            <a:r>
              <a:rPr lang="en-GB" dirty="0" smtClean="0"/>
              <a:t>style, separate </a:t>
            </a:r>
            <a:r>
              <a:rPr lang="en-GB" dirty="0"/>
              <a:t>with a “,” </a:t>
            </a:r>
            <a:r>
              <a:rPr lang="en-GB" dirty="0" smtClean="0"/>
              <a:t/>
            </a:r>
            <a:br>
              <a:rPr lang="en-GB" dirty="0" smtClean="0"/>
            </a:br>
            <a:r>
              <a:rPr lang="en-GB" dirty="0" smtClean="0"/>
              <a:t>e.g</a:t>
            </a:r>
            <a:r>
              <a:rPr lang="en-GB" dirty="0"/>
              <a:t>. set </a:t>
            </a:r>
            <a:r>
              <a:rPr lang="en-GB" dirty="0" smtClean="0"/>
              <a:t>headings 1</a:t>
            </a:r>
            <a:r>
              <a:rPr lang="en-GB" dirty="0" smtClean="0">
                <a:sym typeface="Wingdings" panose="05000000000000000000" pitchFamily="2" charset="2"/>
              </a:rPr>
              <a:t> 3 </a:t>
            </a:r>
            <a:r>
              <a:rPr lang="en-GB" dirty="0" smtClean="0"/>
              <a:t>background </a:t>
            </a:r>
            <a:r>
              <a:rPr lang="en-GB" dirty="0" err="1"/>
              <a:t>color</a:t>
            </a:r>
            <a:r>
              <a:rPr lang="en-GB" dirty="0"/>
              <a:t> and p with a class of red:</a:t>
            </a:r>
            <a:br>
              <a:rPr lang="en-GB" dirty="0"/>
            </a:br>
            <a:r>
              <a:rPr lang="en-GB" dirty="0"/>
              <a:t>h1, h2, h3, </a:t>
            </a:r>
            <a:r>
              <a:rPr lang="en-GB" dirty="0" err="1" smtClean="0"/>
              <a:t>p.red</a:t>
            </a:r>
            <a:r>
              <a:rPr lang="en-GB" dirty="0" smtClean="0"/>
              <a:t> </a:t>
            </a:r>
            <a:r>
              <a:rPr lang="en-GB" dirty="0"/>
              <a:t>{ </a:t>
            </a:r>
            <a:r>
              <a:rPr lang="en-GB" dirty="0" err="1"/>
              <a:t>background-color:red</a:t>
            </a:r>
            <a:r>
              <a:rPr lang="en-GB" dirty="0"/>
              <a:t> }</a:t>
            </a:r>
          </a:p>
        </p:txBody>
      </p:sp>
    </p:spTree>
    <p:extLst>
      <p:ext uri="{BB962C8B-B14F-4D97-AF65-F5344CB8AC3E}">
        <p14:creationId xmlns:p14="http://schemas.microsoft.com/office/powerpoint/2010/main" val="701909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What is CSS</a:t>
            </a:r>
            <a:endParaRPr lang="en-GB" dirty="0"/>
          </a:p>
        </p:txBody>
      </p:sp>
      <p:sp>
        <p:nvSpPr>
          <p:cNvPr id="5" name="Content Placeholder 4"/>
          <p:cNvSpPr>
            <a:spLocks noGrp="1"/>
          </p:cNvSpPr>
          <p:nvPr>
            <p:ph idx="1"/>
          </p:nvPr>
        </p:nvSpPr>
        <p:spPr/>
        <p:txBody>
          <a:bodyPr>
            <a:normAutofit lnSpcReduction="10000"/>
          </a:bodyPr>
          <a:lstStyle/>
          <a:p>
            <a:r>
              <a:rPr lang="en-GB" dirty="0" smtClean="0"/>
              <a:t>In the HTML section, hopefully it was pressed home that HTML is a way of marking up text to make it a document, and the </a:t>
            </a:r>
            <a:r>
              <a:rPr lang="en-GB" dirty="0" err="1" smtClean="0"/>
              <a:t>markup</a:t>
            </a:r>
            <a:r>
              <a:rPr lang="en-GB" dirty="0" smtClean="0"/>
              <a:t> added meaning.</a:t>
            </a:r>
          </a:p>
          <a:p>
            <a:r>
              <a:rPr lang="en-GB" dirty="0" smtClean="0"/>
              <a:t>CSS = </a:t>
            </a:r>
            <a:r>
              <a:rPr lang="en-GB" b="1" dirty="0" smtClean="0"/>
              <a:t>C</a:t>
            </a:r>
            <a:r>
              <a:rPr lang="en-GB" dirty="0" smtClean="0"/>
              <a:t>ascading </a:t>
            </a:r>
            <a:r>
              <a:rPr lang="en-GB" b="1" dirty="0" smtClean="0"/>
              <a:t>S</a:t>
            </a:r>
            <a:r>
              <a:rPr lang="en-GB" dirty="0" smtClean="0"/>
              <a:t>tyle </a:t>
            </a:r>
            <a:r>
              <a:rPr lang="en-GB" b="1" dirty="0" smtClean="0"/>
              <a:t>S</a:t>
            </a:r>
            <a:r>
              <a:rPr lang="en-GB" dirty="0" smtClean="0"/>
              <a:t>heets </a:t>
            </a:r>
          </a:p>
          <a:p>
            <a:r>
              <a:rPr lang="en-GB" dirty="0" smtClean="0"/>
              <a:t>CSS is all about adding style to a </a:t>
            </a:r>
            <a:r>
              <a:rPr lang="en-GB" dirty="0" err="1" smtClean="0"/>
              <a:t>document,thing</a:t>
            </a:r>
            <a:r>
              <a:rPr lang="en-GB" dirty="0" smtClean="0"/>
              <a:t> such as:</a:t>
            </a:r>
          </a:p>
          <a:p>
            <a:pPr lvl="1"/>
            <a:r>
              <a:rPr lang="en-GB" dirty="0" smtClean="0"/>
              <a:t>Layout,  Text sizes and Colour</a:t>
            </a:r>
          </a:p>
          <a:p>
            <a:pPr lvl="1"/>
            <a:r>
              <a:rPr lang="en-GB" dirty="0" smtClean="0"/>
              <a:t>In CSS 3- some animation and effects (such as skewing or rotation).</a:t>
            </a:r>
          </a:p>
          <a:p>
            <a:pPr lvl="1"/>
            <a:r>
              <a:rPr lang="en-GB" dirty="0" smtClean="0"/>
              <a:t>Plus much more – more than can be covered in this course.</a:t>
            </a:r>
          </a:p>
          <a:p>
            <a:endParaRPr lang="en-GB" dirty="0"/>
          </a:p>
        </p:txBody>
      </p:sp>
    </p:spTree>
    <p:extLst>
      <p:ext uri="{BB962C8B-B14F-4D97-AF65-F5344CB8AC3E}">
        <p14:creationId xmlns:p14="http://schemas.microsoft.com/office/powerpoint/2010/main" val="1260170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Nested Element Selectors</a:t>
            </a:r>
            <a:endParaRPr lang="en-GB" dirty="0"/>
          </a:p>
        </p:txBody>
      </p:sp>
      <p:sp>
        <p:nvSpPr>
          <p:cNvPr id="3" name="Content Placeholder 2"/>
          <p:cNvSpPr>
            <a:spLocks noGrp="1"/>
          </p:cNvSpPr>
          <p:nvPr>
            <p:ph idx="1"/>
          </p:nvPr>
        </p:nvSpPr>
        <p:spPr>
          <a:xfrm>
            <a:off x="457200" y="2064216"/>
            <a:ext cx="8229600" cy="4389120"/>
          </a:xfrm>
        </p:spPr>
        <p:txBody>
          <a:bodyPr>
            <a:normAutofit fontScale="92500" lnSpcReduction="10000"/>
          </a:bodyPr>
          <a:lstStyle/>
          <a:p>
            <a:r>
              <a:rPr lang="en-GB" dirty="0" smtClean="0"/>
              <a:t>Can select elements which are nested inside others, to select all </a:t>
            </a:r>
            <a:r>
              <a:rPr lang="en-GB" dirty="0" err="1" smtClean="0"/>
              <a:t>divs</a:t>
            </a:r>
            <a:r>
              <a:rPr lang="en-GB" dirty="0" smtClean="0"/>
              <a:t> inside  a header tag:</a:t>
            </a:r>
            <a:r>
              <a:rPr lang="en-GB" dirty="0"/>
              <a:t/>
            </a:r>
            <a:br>
              <a:rPr lang="en-GB" dirty="0"/>
            </a:br>
            <a:r>
              <a:rPr lang="en-GB" dirty="0" smtClean="0">
                <a:latin typeface="Consolas" panose="020B0609020204030204" pitchFamily="49" charset="0"/>
                <a:cs typeface="Consolas" panose="020B0609020204030204" pitchFamily="49" charset="0"/>
              </a:rPr>
              <a:t>header div { </a:t>
            </a:r>
            <a:r>
              <a:rPr lang="en-GB" dirty="0" err="1" smtClean="0">
                <a:latin typeface="Consolas" panose="020B0609020204030204" pitchFamily="49" charset="0"/>
                <a:cs typeface="Consolas" panose="020B0609020204030204" pitchFamily="49" charset="0"/>
              </a:rPr>
              <a:t>color</a:t>
            </a:r>
            <a:r>
              <a:rPr lang="en-GB" dirty="0" smtClean="0">
                <a:latin typeface="Consolas" panose="020B0609020204030204" pitchFamily="49" charset="0"/>
                <a:cs typeface="Consolas" panose="020B0609020204030204" pitchFamily="49" charset="0"/>
              </a:rPr>
              <a:t>: green; }</a:t>
            </a:r>
            <a:r>
              <a:rPr lang="en-GB" dirty="0" smtClean="0"/>
              <a:t/>
            </a:r>
            <a:br>
              <a:rPr lang="en-GB" dirty="0" smtClean="0"/>
            </a:br>
            <a:r>
              <a:rPr lang="en-GB" dirty="0" smtClean="0"/>
              <a:t>This selects </a:t>
            </a:r>
            <a:r>
              <a:rPr lang="en-GB" i="1" dirty="0" smtClean="0"/>
              <a:t>all </a:t>
            </a:r>
            <a:r>
              <a:rPr lang="en-GB" dirty="0" err="1" smtClean="0"/>
              <a:t>divs</a:t>
            </a:r>
            <a:r>
              <a:rPr lang="en-GB" dirty="0" smtClean="0"/>
              <a:t> inside the header even if they are nested inside something else.</a:t>
            </a:r>
            <a:br>
              <a:rPr lang="en-GB" dirty="0" smtClean="0"/>
            </a:br>
            <a:r>
              <a:rPr lang="en-GB" dirty="0" smtClean="0"/>
              <a:t>Again, can use other “compound” selectors, </a:t>
            </a:r>
            <a:r>
              <a:rPr lang="en-GB" dirty="0" err="1" smtClean="0"/>
              <a:t>targetting</a:t>
            </a:r>
            <a:r>
              <a:rPr lang="en-GB" dirty="0" smtClean="0"/>
              <a:t> </a:t>
            </a:r>
            <a:r>
              <a:rPr lang="en-GB" dirty="0" err="1" smtClean="0"/>
              <a:t>divs</a:t>
            </a:r>
            <a:r>
              <a:rPr lang="en-GB" dirty="0" smtClean="0"/>
              <a:t> inside a header with a class of “foo”</a:t>
            </a:r>
          </a:p>
          <a:p>
            <a:r>
              <a:rPr lang="en-GB" dirty="0" smtClean="0"/>
              <a:t>To Select elements which are immediate children use “&gt;”:</a:t>
            </a:r>
            <a:r>
              <a:rPr lang="en-GB" dirty="0"/>
              <a:t/>
            </a:r>
            <a:br>
              <a:rPr lang="en-GB" dirty="0"/>
            </a:br>
            <a:r>
              <a:rPr lang="en-GB" dirty="0">
                <a:latin typeface="Consolas" panose="020B0609020204030204" pitchFamily="49" charset="0"/>
                <a:cs typeface="Consolas" panose="020B0609020204030204" pitchFamily="49" charset="0"/>
              </a:rPr>
              <a:t>header </a:t>
            </a:r>
            <a:r>
              <a:rPr lang="en-GB" dirty="0" smtClean="0">
                <a:latin typeface="Consolas" panose="020B0609020204030204" pitchFamily="49" charset="0"/>
                <a:cs typeface="Consolas" panose="020B0609020204030204" pitchFamily="49" charset="0"/>
              </a:rPr>
              <a:t>&gt; div </a:t>
            </a: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background-</a:t>
            </a:r>
            <a:r>
              <a:rPr lang="en-GB" dirty="0" err="1" smtClean="0">
                <a:latin typeface="Consolas" panose="020B0609020204030204" pitchFamily="49" charset="0"/>
                <a:cs typeface="Consolas" panose="020B0609020204030204" pitchFamily="49" charset="0"/>
              </a:rPr>
              <a:t>color</a:t>
            </a: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yellow; </a:t>
            </a:r>
            <a:r>
              <a:rPr lang="en-GB" dirty="0">
                <a:latin typeface="Consolas" panose="020B0609020204030204" pitchFamily="49" charset="0"/>
                <a:cs typeface="Consolas" panose="020B0609020204030204" pitchFamily="49" charset="0"/>
              </a:rPr>
              <a:t>}</a:t>
            </a:r>
            <a:r>
              <a:rPr lang="en-GB" dirty="0"/>
              <a:t/>
            </a:r>
            <a:br>
              <a:rPr lang="en-GB" dirty="0"/>
            </a:br>
            <a:r>
              <a:rPr lang="en-GB" dirty="0"/>
              <a:t>This selects </a:t>
            </a:r>
            <a:r>
              <a:rPr lang="en-GB" dirty="0" err="1" smtClean="0"/>
              <a:t>divs</a:t>
            </a:r>
            <a:r>
              <a:rPr lang="en-GB" dirty="0" smtClean="0"/>
              <a:t> that are </a:t>
            </a:r>
            <a:r>
              <a:rPr lang="en-GB" i="1" dirty="0" smtClean="0"/>
              <a:t>immediately</a:t>
            </a:r>
            <a:r>
              <a:rPr lang="en-GB" dirty="0" smtClean="0"/>
              <a:t> inside </a:t>
            </a:r>
            <a:r>
              <a:rPr lang="en-GB" dirty="0"/>
              <a:t>the header even if they are nested inside something else.</a:t>
            </a:r>
          </a:p>
          <a:p>
            <a:endParaRPr lang="en-GB" i="1" dirty="0" smtClean="0"/>
          </a:p>
          <a:p>
            <a:endParaRPr lang="en-GB" dirty="0" smtClean="0"/>
          </a:p>
        </p:txBody>
      </p:sp>
    </p:spTree>
    <p:extLst>
      <p:ext uri="{BB962C8B-B14F-4D97-AF65-F5344CB8AC3E}">
        <p14:creationId xmlns:p14="http://schemas.microsoft.com/office/powerpoint/2010/main" val="3561381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Before/After Selectors</a:t>
            </a:r>
            <a:endParaRPr lang="en-GB" dirty="0"/>
          </a:p>
        </p:txBody>
      </p:sp>
      <p:sp>
        <p:nvSpPr>
          <p:cNvPr id="3" name="Content Placeholder 2"/>
          <p:cNvSpPr>
            <a:spLocks noGrp="1"/>
          </p:cNvSpPr>
          <p:nvPr>
            <p:ph idx="1"/>
          </p:nvPr>
        </p:nvSpPr>
        <p:spPr/>
        <p:txBody>
          <a:bodyPr/>
          <a:lstStyle/>
          <a:p>
            <a:r>
              <a:rPr lang="en-GB" dirty="0" smtClean="0"/>
              <a:t>Two lesser used selectors, but perfectly valid:</a:t>
            </a:r>
            <a:endParaRPr lang="en-GB" dirty="0"/>
          </a:p>
          <a:p>
            <a:pPr lvl="1"/>
            <a:r>
              <a:rPr lang="en-GB" dirty="0" smtClean="0"/>
              <a:t>h2+p {</a:t>
            </a:r>
            <a:r>
              <a:rPr lang="en-GB" dirty="0" err="1" smtClean="0"/>
              <a:t>color:red</a:t>
            </a:r>
            <a:r>
              <a:rPr lang="en-GB" dirty="0" smtClean="0"/>
              <a:t>}</a:t>
            </a:r>
            <a:br>
              <a:rPr lang="en-GB" dirty="0" smtClean="0"/>
            </a:br>
            <a:r>
              <a:rPr lang="en-GB" dirty="0" smtClean="0">
                <a:sym typeface="Wingdings" panose="05000000000000000000" pitchFamily="2" charset="2"/>
              </a:rPr>
              <a:t> all paragraphs which follow a h1</a:t>
            </a:r>
          </a:p>
          <a:p>
            <a:pPr lvl="1"/>
            <a:r>
              <a:rPr lang="en-GB" dirty="0"/>
              <a:t>h</a:t>
            </a:r>
            <a:r>
              <a:rPr lang="en-GB" dirty="0" smtClean="0"/>
              <a:t>2~p </a:t>
            </a:r>
            <a:r>
              <a:rPr lang="en-GB" dirty="0"/>
              <a:t>{</a:t>
            </a:r>
            <a:r>
              <a:rPr lang="en-GB" dirty="0" err="1"/>
              <a:t>color:red</a:t>
            </a:r>
            <a:r>
              <a:rPr lang="en-GB" dirty="0"/>
              <a:t>}</a:t>
            </a:r>
            <a:br>
              <a:rPr lang="en-GB" dirty="0"/>
            </a:br>
            <a:r>
              <a:rPr lang="en-GB" dirty="0">
                <a:sym typeface="Wingdings" panose="05000000000000000000" pitchFamily="2" charset="2"/>
              </a:rPr>
              <a:t> all paragraphs which </a:t>
            </a:r>
            <a:r>
              <a:rPr lang="en-GB" dirty="0" smtClean="0">
                <a:sym typeface="Wingdings" panose="05000000000000000000" pitchFamily="2" charset="2"/>
              </a:rPr>
              <a:t>are followed by/ precede  </a:t>
            </a:r>
            <a:r>
              <a:rPr lang="en-GB" dirty="0">
                <a:sym typeface="Wingdings" panose="05000000000000000000" pitchFamily="2" charset="2"/>
              </a:rPr>
              <a:t>a </a:t>
            </a:r>
            <a:r>
              <a:rPr lang="en-GB" dirty="0" smtClean="0">
                <a:sym typeface="Wingdings" panose="05000000000000000000" pitchFamily="2" charset="2"/>
              </a:rPr>
              <a:t>h1</a:t>
            </a:r>
            <a:br>
              <a:rPr lang="en-GB" dirty="0" smtClean="0">
                <a:sym typeface="Wingdings" panose="05000000000000000000" pitchFamily="2" charset="2"/>
              </a:rPr>
            </a:br>
            <a:r>
              <a:rPr lang="en-GB" dirty="0" smtClean="0">
                <a:sym typeface="Wingdings" panose="05000000000000000000" pitchFamily="2" charset="2"/>
              </a:rPr>
              <a:t>CSS 3 only!</a:t>
            </a:r>
            <a:endParaRPr lang="en-GB" dirty="0"/>
          </a:p>
          <a:p>
            <a:pPr lvl="1"/>
            <a:endParaRPr lang="en-GB" dirty="0"/>
          </a:p>
        </p:txBody>
      </p:sp>
    </p:spTree>
    <p:extLst>
      <p:ext uri="{BB962C8B-B14F-4D97-AF65-F5344CB8AC3E}">
        <p14:creationId xmlns:p14="http://schemas.microsoft.com/office/powerpoint/2010/main" val="1663729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Using the Selectors</a:t>
            </a:r>
            <a:endParaRPr lang="en-GB" dirty="0"/>
          </a:p>
        </p:txBody>
      </p:sp>
      <p:sp>
        <p:nvSpPr>
          <p:cNvPr id="5" name="Content Placeholder 4"/>
          <p:cNvSpPr>
            <a:spLocks noGrp="1"/>
          </p:cNvSpPr>
          <p:nvPr>
            <p:ph idx="1"/>
          </p:nvPr>
        </p:nvSpPr>
        <p:spPr/>
        <p:txBody>
          <a:bodyPr>
            <a:normAutofit lnSpcReduction="10000"/>
          </a:bodyPr>
          <a:lstStyle/>
          <a:p>
            <a:r>
              <a:rPr lang="en-GB" dirty="0" smtClean="0"/>
              <a:t>The Hendon Herald logo should be nested inside an anchor (referencing the index page) – Give it an ID of logo as it is the only one</a:t>
            </a:r>
          </a:p>
          <a:p>
            <a:r>
              <a:rPr lang="en-GB" dirty="0" smtClean="0"/>
              <a:t>Target the image inside the element “logo”  and give it a height of 60px;</a:t>
            </a:r>
          </a:p>
          <a:p>
            <a:r>
              <a:rPr lang="en-GB" dirty="0" smtClean="0"/>
              <a:t>The top article main header (an h2) should be bold &amp; font size 26px. Select any H2 that is an immediate descendant of article</a:t>
            </a:r>
          </a:p>
          <a:p>
            <a:r>
              <a:rPr lang="en-GB" dirty="0" smtClean="0"/>
              <a:t>Rationalise the </a:t>
            </a:r>
            <a:r>
              <a:rPr lang="en-GB" dirty="0" err="1" smtClean="0"/>
              <a:t>color</a:t>
            </a:r>
            <a:r>
              <a:rPr lang="en-GB" dirty="0" smtClean="0"/>
              <a:t> scheme: the header, article h3s and aside h3s have white-on red text. Move the existing </a:t>
            </a:r>
            <a:r>
              <a:rPr lang="en-GB" dirty="0" err="1" smtClean="0"/>
              <a:t>colors</a:t>
            </a:r>
            <a:r>
              <a:rPr lang="en-GB" dirty="0" smtClean="0"/>
              <a:t> into one definition</a:t>
            </a:r>
          </a:p>
          <a:p>
            <a:endParaRPr lang="en-GB" dirty="0"/>
          </a:p>
        </p:txBody>
      </p:sp>
    </p:spTree>
    <p:extLst>
      <p:ext uri="{BB962C8B-B14F-4D97-AF65-F5344CB8AC3E}">
        <p14:creationId xmlns:p14="http://schemas.microsoft.com/office/powerpoint/2010/main" val="187653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Using the Selectors 2</a:t>
            </a:r>
            <a:endParaRPr lang="en-GB" dirty="0"/>
          </a:p>
        </p:txBody>
      </p:sp>
      <p:sp>
        <p:nvSpPr>
          <p:cNvPr id="5" name="Content Placeholder 4"/>
          <p:cNvSpPr>
            <a:spLocks noGrp="1"/>
          </p:cNvSpPr>
          <p:nvPr>
            <p:ph idx="1"/>
          </p:nvPr>
        </p:nvSpPr>
        <p:spPr>
          <a:xfrm>
            <a:off x="457200" y="1935480"/>
            <a:ext cx="3178696" cy="4389120"/>
          </a:xfrm>
        </p:spPr>
        <p:txBody>
          <a:bodyPr>
            <a:normAutofit/>
          </a:bodyPr>
          <a:lstStyle/>
          <a:p>
            <a:r>
              <a:rPr lang="en-GB" dirty="0" smtClean="0"/>
              <a:t>Set all images inside articles to a height of 278px and width of 370px;</a:t>
            </a:r>
          </a:p>
          <a:p>
            <a:r>
              <a:rPr lang="en-GB" dirty="0" smtClean="0"/>
              <a:t>Set the footer image to a size of 85 x 108px</a:t>
            </a:r>
            <a:endParaRPr lang="en-GB"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9952" y="1844824"/>
            <a:ext cx="2531156" cy="38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868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Keeping CSS Tidy</a:t>
            </a:r>
            <a:endParaRPr lang="en-GB" dirty="0"/>
          </a:p>
        </p:txBody>
      </p:sp>
      <p:sp>
        <p:nvSpPr>
          <p:cNvPr id="5" name="Content Placeholder 4"/>
          <p:cNvSpPr>
            <a:spLocks noGrp="1"/>
          </p:cNvSpPr>
          <p:nvPr>
            <p:ph idx="1"/>
          </p:nvPr>
        </p:nvSpPr>
        <p:spPr/>
        <p:txBody>
          <a:bodyPr>
            <a:normAutofit fontScale="92500" lnSpcReduction="20000"/>
          </a:bodyPr>
          <a:lstStyle/>
          <a:p>
            <a:r>
              <a:rPr lang="en-GB" dirty="0" smtClean="0"/>
              <a:t>Deciding what to target is a matter of knowledge and experience – for example we grouped the red-on white text elements, equally could have created a class “white on red”</a:t>
            </a:r>
          </a:p>
          <a:p>
            <a:pPr lvl="1"/>
            <a:r>
              <a:rPr lang="en-GB" dirty="0" smtClean="0"/>
              <a:t>KISS – Keep It Simple, Stupid! – A good motto for all IT – the simpler solution is preferred.</a:t>
            </a:r>
          </a:p>
          <a:p>
            <a:pPr lvl="1"/>
            <a:r>
              <a:rPr lang="en-GB" dirty="0" smtClean="0"/>
              <a:t>Shorter code is preferred – remember “the </a:t>
            </a:r>
            <a:r>
              <a:rPr lang="en-GB" i="1" dirty="0" smtClean="0"/>
              <a:t>right</a:t>
            </a:r>
            <a:r>
              <a:rPr lang="en-GB" dirty="0" smtClean="0"/>
              <a:t> kind of lazy”</a:t>
            </a:r>
          </a:p>
          <a:p>
            <a:pPr lvl="1"/>
            <a:r>
              <a:rPr lang="en-GB" dirty="0" smtClean="0"/>
              <a:t>Is a judgment call quite often</a:t>
            </a:r>
          </a:p>
          <a:p>
            <a:r>
              <a:rPr lang="en-GB" dirty="0" smtClean="0"/>
              <a:t>Group related elements together in the style sheet and use comments to annotate – e.g. all styles relating to the </a:t>
            </a:r>
            <a:r>
              <a:rPr lang="en-GB" dirty="0" err="1" smtClean="0"/>
              <a:t>asside</a:t>
            </a:r>
            <a:r>
              <a:rPr lang="en-GB" dirty="0" smtClean="0"/>
              <a:t>, header or footer. Also we tend to group structural layout too.</a:t>
            </a:r>
          </a:p>
        </p:txBody>
      </p:sp>
    </p:spTree>
    <p:extLst>
      <p:ext uri="{BB962C8B-B14F-4D97-AF65-F5344CB8AC3E}">
        <p14:creationId xmlns:p14="http://schemas.microsoft.com/office/powerpoint/2010/main" val="3178796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i="1" dirty="0" smtClean="0"/>
              <a:t>Cascading</a:t>
            </a:r>
            <a:r>
              <a:rPr lang="en-GB" dirty="0" smtClean="0"/>
              <a:t> </a:t>
            </a:r>
            <a:r>
              <a:rPr lang="en-GB" dirty="0" err="1" smtClean="0"/>
              <a:t>Stylesheets</a:t>
            </a:r>
            <a:endParaRPr lang="en-GB" dirty="0"/>
          </a:p>
        </p:txBody>
      </p:sp>
      <p:sp>
        <p:nvSpPr>
          <p:cNvPr id="7" name="Text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47225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smtClean="0"/>
              <a:t>Selector Specificity</a:t>
            </a:r>
            <a:endParaRPr lang="en-GB" dirty="0"/>
          </a:p>
        </p:txBody>
      </p:sp>
      <p:sp>
        <p:nvSpPr>
          <p:cNvPr id="3" name="Content Placeholder 2"/>
          <p:cNvSpPr>
            <a:spLocks noGrp="1"/>
          </p:cNvSpPr>
          <p:nvPr>
            <p:ph idx="1"/>
          </p:nvPr>
        </p:nvSpPr>
        <p:spPr>
          <a:xfrm>
            <a:off x="457200" y="1844824"/>
            <a:ext cx="8229600" cy="4389120"/>
          </a:xfrm>
        </p:spPr>
        <p:txBody>
          <a:bodyPr>
            <a:normAutofit lnSpcReduction="10000"/>
          </a:bodyPr>
          <a:lstStyle/>
          <a:p>
            <a:r>
              <a:rPr lang="en-GB" dirty="0" smtClean="0"/>
              <a:t>Consider this:</a:t>
            </a:r>
          </a:p>
          <a:p>
            <a:pPr marL="365760" lvl="1" indent="0">
              <a:buNone/>
            </a:pPr>
            <a:r>
              <a:rPr lang="en-GB" dirty="0" smtClean="0">
                <a:latin typeface="Consolas" panose="020B0609020204030204" pitchFamily="49" charset="0"/>
                <a:cs typeface="Consolas" panose="020B0609020204030204" pitchFamily="49" charset="0"/>
              </a:rPr>
              <a:t>&lt;div id=“foo” class=“bar”&gt;</a:t>
            </a:r>
            <a:r>
              <a:rPr lang="en-GB" dirty="0" err="1" smtClean="0">
                <a:latin typeface="Consolas" panose="020B0609020204030204" pitchFamily="49" charset="0"/>
                <a:cs typeface="Consolas" panose="020B0609020204030204" pitchFamily="49" charset="0"/>
              </a:rPr>
              <a:t>baz</a:t>
            </a:r>
            <a:r>
              <a:rPr lang="en-GB" dirty="0" smtClean="0">
                <a:latin typeface="Consolas" panose="020B0609020204030204" pitchFamily="49" charset="0"/>
                <a:cs typeface="Consolas" panose="020B0609020204030204" pitchFamily="49" charset="0"/>
              </a:rPr>
              <a:t>&lt;/div&gt;</a:t>
            </a:r>
          </a:p>
          <a:p>
            <a:pPr marL="365760" lvl="1" indent="0">
              <a:buNone/>
            </a:pP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color:violet</a:t>
            </a:r>
            <a:r>
              <a:rPr lang="en-GB" dirty="0">
                <a:latin typeface="Consolas" panose="020B0609020204030204" pitchFamily="49" charset="0"/>
                <a:cs typeface="Consolas" panose="020B0609020204030204" pitchFamily="49" charset="0"/>
              </a:rPr>
              <a:t>; }</a:t>
            </a:r>
          </a:p>
          <a:p>
            <a:pPr marL="365760" lvl="1" indent="0">
              <a:buNone/>
            </a:pPr>
            <a:r>
              <a:rPr lang="en-GB" dirty="0">
                <a:latin typeface="Consolas" panose="020B0609020204030204" pitchFamily="49" charset="0"/>
                <a:cs typeface="Consolas" panose="020B0609020204030204" pitchFamily="49" charset="0"/>
              </a:rPr>
              <a:t>div { </a:t>
            </a:r>
            <a:r>
              <a:rPr lang="en-GB" dirty="0" err="1">
                <a:latin typeface="Consolas" panose="020B0609020204030204" pitchFamily="49" charset="0"/>
                <a:cs typeface="Consolas" panose="020B0609020204030204" pitchFamily="49" charset="0"/>
              </a:rPr>
              <a:t>color:purple</a:t>
            </a:r>
            <a:r>
              <a:rPr lang="en-GB" dirty="0">
                <a:latin typeface="Consolas" panose="020B0609020204030204" pitchFamily="49" charset="0"/>
                <a:cs typeface="Consolas" panose="020B0609020204030204" pitchFamily="49" charset="0"/>
              </a:rPr>
              <a:t>; }</a:t>
            </a:r>
          </a:p>
          <a:p>
            <a:pPr marL="365760" lvl="1" indent="0">
              <a:buNone/>
            </a:pPr>
            <a:r>
              <a:rPr lang="en-GB" dirty="0">
                <a:latin typeface="Consolas" panose="020B0609020204030204" pitchFamily="49" charset="0"/>
                <a:cs typeface="Consolas" panose="020B0609020204030204" pitchFamily="49" charset="0"/>
              </a:rPr>
              <a:t>.bar { </a:t>
            </a:r>
            <a:r>
              <a:rPr lang="en-GB" dirty="0" err="1">
                <a:latin typeface="Consolas" panose="020B0609020204030204" pitchFamily="49" charset="0"/>
                <a:cs typeface="Consolas" panose="020B0609020204030204" pitchFamily="49" charset="0"/>
              </a:rPr>
              <a:t>color:blue</a:t>
            </a:r>
            <a:r>
              <a:rPr lang="en-GB" dirty="0">
                <a:latin typeface="Consolas" panose="020B0609020204030204" pitchFamily="49" charset="0"/>
                <a:cs typeface="Consolas" panose="020B0609020204030204" pitchFamily="49" charset="0"/>
              </a:rPr>
              <a:t>; }</a:t>
            </a:r>
          </a:p>
          <a:p>
            <a:pPr marL="365760" lvl="1" indent="0">
              <a:buNone/>
            </a:pPr>
            <a:r>
              <a:rPr lang="en-GB" dirty="0" err="1">
                <a:latin typeface="Consolas" panose="020B0609020204030204" pitchFamily="49" charset="0"/>
                <a:cs typeface="Consolas" panose="020B0609020204030204" pitchFamily="49" charset="0"/>
              </a:rPr>
              <a:t>div.bar</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color:green</a:t>
            </a:r>
            <a:r>
              <a:rPr lang="en-GB" dirty="0">
                <a:latin typeface="Consolas" panose="020B0609020204030204" pitchFamily="49" charset="0"/>
                <a:cs typeface="Consolas" panose="020B0609020204030204" pitchFamily="49" charset="0"/>
              </a:rPr>
              <a:t>; }</a:t>
            </a:r>
          </a:p>
          <a:p>
            <a:pPr marL="365760" lvl="1" indent="0">
              <a:buNone/>
            </a:pPr>
            <a:r>
              <a:rPr lang="en-GB" dirty="0">
                <a:latin typeface="Consolas" panose="020B0609020204030204" pitchFamily="49" charset="0"/>
                <a:cs typeface="Consolas" panose="020B0609020204030204" pitchFamily="49" charset="0"/>
              </a:rPr>
              <a:t>#foo { </a:t>
            </a:r>
            <a:r>
              <a:rPr lang="en-GB" dirty="0" err="1">
                <a:latin typeface="Consolas" panose="020B0609020204030204" pitchFamily="49" charset="0"/>
                <a:cs typeface="Consolas" panose="020B0609020204030204" pitchFamily="49" charset="0"/>
              </a:rPr>
              <a:t>color:yellow</a:t>
            </a:r>
            <a:r>
              <a:rPr lang="en-GB" dirty="0">
                <a:latin typeface="Consolas" panose="020B0609020204030204" pitchFamily="49" charset="0"/>
                <a:cs typeface="Consolas" panose="020B0609020204030204" pitchFamily="49" charset="0"/>
              </a:rPr>
              <a:t>; } </a:t>
            </a:r>
          </a:p>
          <a:p>
            <a:pPr marL="365760" lvl="1" indent="0">
              <a:buNone/>
            </a:pPr>
            <a:r>
              <a:rPr lang="en-GB" dirty="0" err="1">
                <a:latin typeface="Consolas" panose="020B0609020204030204" pitchFamily="49" charset="0"/>
                <a:cs typeface="Consolas" panose="020B0609020204030204" pitchFamily="49" charset="0"/>
              </a:rPr>
              <a:t>div#foo</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color:orange</a:t>
            </a:r>
            <a:r>
              <a:rPr lang="en-GB" dirty="0">
                <a:latin typeface="Consolas" panose="020B0609020204030204" pitchFamily="49" charset="0"/>
                <a:cs typeface="Consolas" panose="020B0609020204030204" pitchFamily="49" charset="0"/>
              </a:rPr>
              <a:t>; }</a:t>
            </a:r>
          </a:p>
          <a:p>
            <a:pPr marL="365760" lvl="1" indent="0">
              <a:buNone/>
            </a:pPr>
            <a:r>
              <a:rPr lang="en-GB" dirty="0" err="1">
                <a:latin typeface="Consolas" panose="020B0609020204030204" pitchFamily="49" charset="0"/>
                <a:cs typeface="Consolas" panose="020B0609020204030204" pitchFamily="49" charset="0"/>
              </a:rPr>
              <a:t>div#foo.bar</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color:red</a:t>
            </a:r>
            <a:r>
              <a:rPr lang="en-GB" dirty="0">
                <a:latin typeface="Consolas" panose="020B0609020204030204" pitchFamily="49" charset="0"/>
                <a:cs typeface="Consolas" panose="020B0609020204030204" pitchFamily="49" charset="0"/>
              </a:rPr>
              <a:t>; }</a:t>
            </a:r>
          </a:p>
          <a:p>
            <a:pPr marL="0" indent="0">
              <a:buNone/>
            </a:pPr>
            <a:r>
              <a:rPr lang="en-GB" dirty="0" smtClean="0"/>
              <a:t>All </a:t>
            </a:r>
            <a:r>
              <a:rPr lang="en-GB" dirty="0"/>
              <a:t>target successfully – so who wins?</a:t>
            </a:r>
          </a:p>
          <a:p>
            <a:pPr marL="0" indent="0">
              <a:buNone/>
            </a:pPr>
            <a:endParaRPr lang="en-GB" dirty="0" smtClean="0"/>
          </a:p>
        </p:txBody>
      </p:sp>
    </p:spTree>
    <p:extLst>
      <p:ext uri="{BB962C8B-B14F-4D97-AF65-F5344CB8AC3E}">
        <p14:creationId xmlns:p14="http://schemas.microsoft.com/office/powerpoint/2010/main" val="3210470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smtClean="0"/>
              <a:t>Selector Specificity</a:t>
            </a:r>
            <a:endParaRPr lang="en-GB" dirty="0"/>
          </a:p>
        </p:txBody>
      </p:sp>
      <p:sp>
        <p:nvSpPr>
          <p:cNvPr id="3" name="Content Placeholder 2"/>
          <p:cNvSpPr>
            <a:spLocks noGrp="1"/>
          </p:cNvSpPr>
          <p:nvPr>
            <p:ph idx="1"/>
          </p:nvPr>
        </p:nvSpPr>
        <p:spPr>
          <a:xfrm>
            <a:off x="457200" y="1844824"/>
            <a:ext cx="8229600" cy="4389120"/>
          </a:xfrm>
        </p:spPr>
        <p:txBody>
          <a:bodyPr>
            <a:normAutofit lnSpcReduction="10000"/>
          </a:bodyPr>
          <a:lstStyle/>
          <a:p>
            <a:r>
              <a:rPr lang="en-GB" dirty="0" smtClean="0"/>
              <a:t>The most selective wins.</a:t>
            </a:r>
          </a:p>
          <a:p>
            <a:r>
              <a:rPr lang="en-GB" dirty="0" smtClean="0"/>
              <a:t>Element type beats “All”.</a:t>
            </a:r>
          </a:p>
          <a:p>
            <a:r>
              <a:rPr lang="en-GB" dirty="0" smtClean="0"/>
              <a:t>Class Beats element type – we’ve given it a class for a reason</a:t>
            </a:r>
          </a:p>
          <a:p>
            <a:r>
              <a:rPr lang="en-GB" dirty="0" smtClean="0"/>
              <a:t>Element &amp; class beats class only, this would select fewer elements – could have a div with class “foo”</a:t>
            </a:r>
          </a:p>
          <a:p>
            <a:r>
              <a:rPr lang="en-GB" dirty="0" smtClean="0"/>
              <a:t>Id beats element and class – ID is unique on a page, this is beaten by ID &amp; element type</a:t>
            </a:r>
          </a:p>
          <a:p>
            <a:r>
              <a:rPr lang="en-GB" dirty="0" smtClean="0"/>
              <a:t>Element with ID &amp; Class even more specific. So the text is red.</a:t>
            </a:r>
            <a:endParaRPr lang="en-GB" dirty="0"/>
          </a:p>
        </p:txBody>
      </p:sp>
    </p:spTree>
    <p:extLst>
      <p:ext uri="{BB962C8B-B14F-4D97-AF65-F5344CB8AC3E}">
        <p14:creationId xmlns:p14="http://schemas.microsoft.com/office/powerpoint/2010/main" val="1612642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smtClean="0"/>
              <a:t>Selector Specificity</a:t>
            </a:r>
            <a:endParaRPr lang="en-GB" dirty="0"/>
          </a:p>
        </p:txBody>
      </p:sp>
      <p:sp>
        <p:nvSpPr>
          <p:cNvPr id="3" name="Content Placeholder 2"/>
          <p:cNvSpPr>
            <a:spLocks noGrp="1"/>
          </p:cNvSpPr>
          <p:nvPr>
            <p:ph idx="1"/>
          </p:nvPr>
        </p:nvSpPr>
        <p:spPr>
          <a:xfrm>
            <a:off x="457200" y="1844824"/>
            <a:ext cx="3610744" cy="4389120"/>
          </a:xfrm>
        </p:spPr>
        <p:txBody>
          <a:bodyPr>
            <a:normAutofit fontScale="85000" lnSpcReduction="20000"/>
          </a:bodyPr>
          <a:lstStyle/>
          <a:p>
            <a:r>
              <a:rPr lang="en-GB" dirty="0" smtClean="0"/>
              <a:t>Can Actually see this in action – open the example in chrome</a:t>
            </a:r>
          </a:p>
          <a:p>
            <a:r>
              <a:rPr lang="en-GB" dirty="0" smtClean="0"/>
              <a:t>Right click “</a:t>
            </a:r>
            <a:r>
              <a:rPr lang="en-GB" dirty="0" err="1" smtClean="0"/>
              <a:t>baz</a:t>
            </a:r>
            <a:r>
              <a:rPr lang="en-GB" dirty="0" smtClean="0"/>
              <a:t>” </a:t>
            </a:r>
          </a:p>
          <a:p>
            <a:r>
              <a:rPr lang="en-GB" dirty="0" smtClean="0"/>
              <a:t>Hit f12 to open the developer tools – the left hand window show the styles which match – stuck out where superseded</a:t>
            </a:r>
          </a:p>
          <a:p>
            <a:r>
              <a:rPr lang="en-GB" dirty="0" smtClean="0"/>
              <a:t>If you hover over the style you can enable/disable – switch off back through to violet.</a:t>
            </a:r>
            <a:endParaRPr lang="en-GB"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124" y="1827585"/>
            <a:ext cx="3847745" cy="412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780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Selector Specificity</a:t>
            </a:r>
            <a:endParaRPr lang="en-GB" dirty="0"/>
          </a:p>
        </p:txBody>
      </p:sp>
      <p:sp>
        <p:nvSpPr>
          <p:cNvPr id="5" name="Content Placeholder 4"/>
          <p:cNvSpPr>
            <a:spLocks noGrp="1"/>
          </p:cNvSpPr>
          <p:nvPr>
            <p:ph idx="1"/>
          </p:nvPr>
        </p:nvSpPr>
        <p:spPr/>
        <p:txBody>
          <a:bodyPr/>
          <a:lstStyle/>
          <a:p>
            <a:r>
              <a:rPr lang="en-GB" dirty="0" smtClean="0"/>
              <a:t>Use an internal </a:t>
            </a:r>
            <a:r>
              <a:rPr lang="en-GB" dirty="0" err="1" smtClean="0"/>
              <a:t>stylesheet</a:t>
            </a:r>
            <a:r>
              <a:rPr lang="en-GB" dirty="0" smtClean="0"/>
              <a:t> on a new HTML document to re-create the example I gave earlier </a:t>
            </a:r>
          </a:p>
          <a:p>
            <a:r>
              <a:rPr lang="en-GB" dirty="0" smtClean="0"/>
              <a:t>Build up the styles so that each replaces the last</a:t>
            </a:r>
          </a:p>
          <a:p>
            <a:r>
              <a:rPr lang="en-GB" dirty="0" smtClean="0"/>
              <a:t>This is something you will get the hang of with experience.</a:t>
            </a:r>
            <a:endParaRPr lang="en-GB" dirty="0"/>
          </a:p>
        </p:txBody>
      </p:sp>
    </p:spTree>
    <p:extLst>
      <p:ext uri="{BB962C8B-B14F-4D97-AF65-F5344CB8AC3E}">
        <p14:creationId xmlns:p14="http://schemas.microsoft.com/office/powerpoint/2010/main" val="77075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Inline Style - Syntax</a:t>
            </a:r>
            <a:endParaRPr lang="en-GB" dirty="0"/>
          </a:p>
        </p:txBody>
      </p:sp>
      <p:sp>
        <p:nvSpPr>
          <p:cNvPr id="3" name="Content Placeholder 2"/>
          <p:cNvSpPr>
            <a:spLocks noGrp="1"/>
          </p:cNvSpPr>
          <p:nvPr>
            <p:ph idx="1"/>
          </p:nvPr>
        </p:nvSpPr>
        <p:spPr>
          <a:xfrm>
            <a:off x="398254" y="2702738"/>
            <a:ext cx="8229600" cy="576064"/>
          </a:xfrm>
        </p:spPr>
        <p:txBody>
          <a:bodyPr/>
          <a:lstStyle/>
          <a:p>
            <a:pPr marL="0" indent="0">
              <a:buNone/>
            </a:pPr>
            <a:r>
              <a:rPr lang="en-GB" dirty="0" smtClean="0"/>
              <a:t>&lt;div style=“</a:t>
            </a:r>
            <a:r>
              <a:rPr lang="en-GB" dirty="0" err="1" smtClean="0"/>
              <a:t>color:green</a:t>
            </a:r>
            <a:r>
              <a:rPr lang="en-GB" dirty="0" smtClean="0"/>
              <a:t>; font-size:36px;” &gt;Woot!!&lt;/div&gt;</a:t>
            </a:r>
          </a:p>
        </p:txBody>
      </p:sp>
      <p:sp>
        <p:nvSpPr>
          <p:cNvPr id="4" name="Left Brace 3"/>
          <p:cNvSpPr/>
          <p:nvPr/>
        </p:nvSpPr>
        <p:spPr>
          <a:xfrm rot="5400000">
            <a:off x="3504942" y="110450"/>
            <a:ext cx="432047" cy="4896544"/>
          </a:xfrm>
          <a:prstGeom prst="leftBrace">
            <a:avLst>
              <a:gd name="adj1" fmla="val 16536"/>
              <a:gd name="adj2" fmla="val 50000"/>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GB"/>
          </a:p>
        </p:txBody>
      </p:sp>
      <p:sp>
        <p:nvSpPr>
          <p:cNvPr id="6" name="TextBox 5"/>
          <p:cNvSpPr txBox="1"/>
          <p:nvPr/>
        </p:nvSpPr>
        <p:spPr>
          <a:xfrm>
            <a:off x="2568837" y="1910650"/>
            <a:ext cx="2304256" cy="369332"/>
          </a:xfrm>
          <a:prstGeom prst="rect">
            <a:avLst/>
          </a:prstGeom>
          <a:noFill/>
        </p:spPr>
        <p:txBody>
          <a:bodyPr wrap="square" rtlCol="0">
            <a:spAutoFit/>
          </a:bodyPr>
          <a:lstStyle/>
          <a:p>
            <a:r>
              <a:rPr lang="en-GB" dirty="0" smtClean="0">
                <a:latin typeface="Helvetica" panose="020B0604020202030204" pitchFamily="34" charset="0"/>
              </a:rPr>
              <a:t>Inline Style attribute</a:t>
            </a:r>
            <a:endParaRPr lang="en-GB" dirty="0">
              <a:latin typeface="Helvetica" panose="020B0604020202030204" pitchFamily="34" charset="0"/>
            </a:endParaRPr>
          </a:p>
        </p:txBody>
      </p:sp>
      <p:cxnSp>
        <p:nvCxnSpPr>
          <p:cNvPr id="8" name="Straight Arrow Connector 7"/>
          <p:cNvCxnSpPr/>
          <p:nvPr/>
        </p:nvCxnSpPr>
        <p:spPr>
          <a:xfrm flipV="1">
            <a:off x="1848758" y="3206794"/>
            <a:ext cx="504056" cy="64807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9" name="TextBox 8"/>
          <p:cNvSpPr txBox="1"/>
          <p:nvPr/>
        </p:nvSpPr>
        <p:spPr>
          <a:xfrm>
            <a:off x="1056670" y="3915647"/>
            <a:ext cx="1227410" cy="646331"/>
          </a:xfrm>
          <a:prstGeom prst="rect">
            <a:avLst/>
          </a:prstGeom>
          <a:noFill/>
        </p:spPr>
        <p:txBody>
          <a:bodyPr wrap="square" rtlCol="0">
            <a:spAutoFit/>
          </a:bodyPr>
          <a:lstStyle/>
          <a:p>
            <a:pPr algn="ctr"/>
            <a:r>
              <a:rPr lang="en-GB" dirty="0" smtClean="0">
                <a:latin typeface="Helvetica" panose="020B0604020202030204" pitchFamily="34" charset="0"/>
              </a:rPr>
              <a:t>Property </a:t>
            </a:r>
          </a:p>
          <a:p>
            <a:pPr algn="ctr"/>
            <a:r>
              <a:rPr lang="en-GB" dirty="0" smtClean="0">
                <a:latin typeface="Helvetica" panose="020B0604020202030204" pitchFamily="34" charset="0"/>
              </a:rPr>
              <a:t>To Set</a:t>
            </a:r>
            <a:endParaRPr lang="en-GB" dirty="0">
              <a:latin typeface="Helvetica" panose="020B0604020202030204" pitchFamily="34" charset="0"/>
            </a:endParaRPr>
          </a:p>
        </p:txBody>
      </p:sp>
      <p:cxnSp>
        <p:nvCxnSpPr>
          <p:cNvPr id="10" name="Straight Arrow Connector 9"/>
          <p:cNvCxnSpPr/>
          <p:nvPr/>
        </p:nvCxnSpPr>
        <p:spPr>
          <a:xfrm flipV="1">
            <a:off x="2928878" y="3134786"/>
            <a:ext cx="0" cy="136815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2" name="TextBox 11"/>
          <p:cNvSpPr txBox="1"/>
          <p:nvPr/>
        </p:nvSpPr>
        <p:spPr>
          <a:xfrm>
            <a:off x="2028778" y="4561978"/>
            <a:ext cx="1800200" cy="646331"/>
          </a:xfrm>
          <a:prstGeom prst="rect">
            <a:avLst/>
          </a:prstGeom>
          <a:noFill/>
        </p:spPr>
        <p:txBody>
          <a:bodyPr wrap="square" rtlCol="0">
            <a:spAutoFit/>
          </a:bodyPr>
          <a:lstStyle/>
          <a:p>
            <a:pPr algn="ctr"/>
            <a:r>
              <a:rPr lang="en-GB" dirty="0" smtClean="0">
                <a:latin typeface="Helvetica" panose="020B0604020202030204" pitchFamily="34" charset="0"/>
              </a:rPr>
              <a:t>Property/Value Separator</a:t>
            </a:r>
            <a:endParaRPr lang="en-GB" dirty="0">
              <a:latin typeface="Helvetica" panose="020B0604020202030204" pitchFamily="34" charset="0"/>
            </a:endParaRPr>
          </a:p>
        </p:txBody>
      </p:sp>
      <p:cxnSp>
        <p:nvCxnSpPr>
          <p:cNvPr id="13" name="Straight Arrow Connector 12"/>
          <p:cNvCxnSpPr/>
          <p:nvPr/>
        </p:nvCxnSpPr>
        <p:spPr>
          <a:xfrm flipH="1" flipV="1">
            <a:off x="3288918" y="3175602"/>
            <a:ext cx="373101" cy="64807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0" name="TextBox 19"/>
          <p:cNvSpPr txBox="1"/>
          <p:nvPr/>
        </p:nvSpPr>
        <p:spPr>
          <a:xfrm>
            <a:off x="3107260" y="3856607"/>
            <a:ext cx="1227410" cy="369332"/>
          </a:xfrm>
          <a:prstGeom prst="rect">
            <a:avLst/>
          </a:prstGeom>
          <a:noFill/>
        </p:spPr>
        <p:txBody>
          <a:bodyPr wrap="square" rtlCol="0">
            <a:spAutoFit/>
          </a:bodyPr>
          <a:lstStyle/>
          <a:p>
            <a:pPr algn="ctr"/>
            <a:r>
              <a:rPr lang="en-GB" dirty="0" smtClean="0">
                <a:latin typeface="Helvetica" panose="020B0604020202030204" pitchFamily="34" charset="0"/>
              </a:rPr>
              <a:t>Value</a:t>
            </a:r>
            <a:endParaRPr lang="en-GB" dirty="0">
              <a:latin typeface="Helvetica" panose="020B0604020202030204" pitchFamily="34" charset="0"/>
            </a:endParaRPr>
          </a:p>
        </p:txBody>
      </p:sp>
      <p:cxnSp>
        <p:nvCxnSpPr>
          <p:cNvPr id="21" name="Straight Arrow Connector 20"/>
          <p:cNvCxnSpPr/>
          <p:nvPr/>
        </p:nvCxnSpPr>
        <p:spPr>
          <a:xfrm flipH="1" flipV="1">
            <a:off x="3828979" y="3120255"/>
            <a:ext cx="1044114" cy="181473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3" name="TextBox 22"/>
          <p:cNvSpPr txBox="1"/>
          <p:nvPr/>
        </p:nvSpPr>
        <p:spPr>
          <a:xfrm>
            <a:off x="4259388" y="4934986"/>
            <a:ext cx="1227410" cy="646331"/>
          </a:xfrm>
          <a:prstGeom prst="rect">
            <a:avLst/>
          </a:prstGeom>
          <a:noFill/>
        </p:spPr>
        <p:txBody>
          <a:bodyPr wrap="square" rtlCol="0">
            <a:spAutoFit/>
          </a:bodyPr>
          <a:lstStyle/>
          <a:p>
            <a:pPr algn="ctr"/>
            <a:r>
              <a:rPr lang="en-GB" dirty="0" smtClean="0">
                <a:latin typeface="Helvetica" panose="020B0604020202030204" pitchFamily="34" charset="0"/>
              </a:rPr>
              <a:t>Style Separator</a:t>
            </a:r>
            <a:endParaRPr lang="en-GB" dirty="0">
              <a:latin typeface="Helvetica" panose="020B0604020202030204" pitchFamily="34" charset="0"/>
            </a:endParaRPr>
          </a:p>
        </p:txBody>
      </p:sp>
      <p:sp>
        <p:nvSpPr>
          <p:cNvPr id="24" name="Left Brace 23"/>
          <p:cNvSpPr/>
          <p:nvPr/>
        </p:nvSpPr>
        <p:spPr>
          <a:xfrm rot="5400000" flipH="1">
            <a:off x="4927099" y="2144679"/>
            <a:ext cx="324036" cy="2160240"/>
          </a:xfrm>
          <a:prstGeom prst="leftBrace">
            <a:avLst>
              <a:gd name="adj1" fmla="val 16536"/>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GB"/>
          </a:p>
        </p:txBody>
      </p:sp>
      <p:sp>
        <p:nvSpPr>
          <p:cNvPr id="25" name="TextBox 24"/>
          <p:cNvSpPr txBox="1"/>
          <p:nvPr/>
        </p:nvSpPr>
        <p:spPr>
          <a:xfrm>
            <a:off x="4585062" y="3411040"/>
            <a:ext cx="1227410" cy="646331"/>
          </a:xfrm>
          <a:prstGeom prst="rect">
            <a:avLst/>
          </a:prstGeom>
          <a:noFill/>
        </p:spPr>
        <p:txBody>
          <a:bodyPr wrap="square" rtlCol="0">
            <a:spAutoFit/>
          </a:bodyPr>
          <a:lstStyle/>
          <a:p>
            <a:pPr algn="ctr"/>
            <a:r>
              <a:rPr lang="en-GB" dirty="0" smtClean="0">
                <a:latin typeface="Helvetica" panose="020B0604020202030204" pitchFamily="34" charset="0"/>
              </a:rPr>
              <a:t>Second Style</a:t>
            </a:r>
            <a:endParaRPr lang="en-GB" dirty="0">
              <a:latin typeface="Helvetica" panose="020B0604020202030204" pitchFamily="34" charset="0"/>
            </a:endParaRPr>
          </a:p>
        </p:txBody>
      </p:sp>
      <p:sp>
        <p:nvSpPr>
          <p:cNvPr id="26" name="TextBox 25"/>
          <p:cNvSpPr txBox="1"/>
          <p:nvPr/>
        </p:nvSpPr>
        <p:spPr>
          <a:xfrm>
            <a:off x="6143416" y="3684815"/>
            <a:ext cx="2304256" cy="17543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GB" dirty="0" smtClean="0">
                <a:latin typeface="Helvetica" panose="020B0604020202030204" pitchFamily="34" charset="0"/>
              </a:rPr>
              <a:t>Can have multiple styles. </a:t>
            </a:r>
          </a:p>
          <a:p>
            <a:endParaRPr lang="en-GB" dirty="0" smtClean="0">
              <a:latin typeface="Helvetica" panose="020B0604020202030204" pitchFamily="34" charset="0"/>
            </a:endParaRPr>
          </a:p>
          <a:p>
            <a:r>
              <a:rPr lang="en-GB" dirty="0" smtClean="0">
                <a:latin typeface="Helvetica" panose="020B0604020202030204" pitchFamily="34" charset="0"/>
              </a:rPr>
              <a:t>The final “;” is optional – I tend to leave it in.</a:t>
            </a:r>
            <a:endParaRPr lang="en-GB" dirty="0">
              <a:latin typeface="Helvetica" panose="020B0604020202030204" pitchFamily="34" charset="0"/>
            </a:endParaRPr>
          </a:p>
        </p:txBody>
      </p:sp>
      <p:sp>
        <p:nvSpPr>
          <p:cNvPr id="5" name="TextBox 4"/>
          <p:cNvSpPr txBox="1"/>
          <p:nvPr/>
        </p:nvSpPr>
        <p:spPr>
          <a:xfrm>
            <a:off x="323528" y="5949280"/>
            <a:ext cx="8124144" cy="369332"/>
          </a:xfrm>
          <a:prstGeom prst="rect">
            <a:avLst/>
          </a:prstGeom>
          <a:noFill/>
        </p:spPr>
        <p:txBody>
          <a:bodyPr wrap="square" rtlCol="0">
            <a:spAutoFit/>
          </a:bodyPr>
          <a:lstStyle/>
          <a:p>
            <a:r>
              <a:rPr lang="en-GB" b="1" dirty="0" smtClean="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Comments look like this  </a:t>
            </a:r>
            <a:r>
              <a:rPr lang="en-GB" b="1" dirty="0" smtClean="0">
                <a:latin typeface="Consolas" panose="020B0609020204030204" pitchFamily="49" charset="0"/>
                <a:cs typeface="Consolas" panose="020B0609020204030204" pitchFamily="49" charset="0"/>
              </a:rPr>
              <a:t>*/</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58319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smtClean="0"/>
              <a:t>Selector Specificity</a:t>
            </a:r>
            <a:endParaRPr lang="en-GB" dirty="0"/>
          </a:p>
        </p:txBody>
      </p:sp>
      <p:sp>
        <p:nvSpPr>
          <p:cNvPr id="3" name="Content Placeholder 2"/>
          <p:cNvSpPr>
            <a:spLocks noGrp="1"/>
          </p:cNvSpPr>
          <p:nvPr>
            <p:ph idx="1"/>
          </p:nvPr>
        </p:nvSpPr>
        <p:spPr>
          <a:xfrm>
            <a:off x="457200" y="1844824"/>
            <a:ext cx="8363272" cy="4389120"/>
          </a:xfrm>
        </p:spPr>
        <p:txBody>
          <a:bodyPr>
            <a:normAutofit/>
          </a:bodyPr>
          <a:lstStyle/>
          <a:p>
            <a:r>
              <a:rPr lang="en-GB" dirty="0" smtClean="0"/>
              <a:t>Other selectors not covered yet increase the complexity, e.g. an anchor which has the mouse over it.</a:t>
            </a:r>
          </a:p>
          <a:p>
            <a:r>
              <a:rPr lang="en-GB" dirty="0" smtClean="0"/>
              <a:t>Best way is by experience, there are rules, but better to play and you get a more instinctive feel about how these work.</a:t>
            </a:r>
            <a:endParaRPr lang="en-GB" dirty="0"/>
          </a:p>
        </p:txBody>
      </p:sp>
    </p:spTree>
    <p:extLst>
      <p:ext uri="{BB962C8B-B14F-4D97-AF65-F5344CB8AC3E}">
        <p14:creationId xmlns:p14="http://schemas.microsoft.com/office/powerpoint/2010/main" val="419580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smtClean="0"/>
              <a:t>Source Priority</a:t>
            </a:r>
            <a:endParaRPr lang="en-GB" dirty="0"/>
          </a:p>
        </p:txBody>
      </p:sp>
      <p:sp>
        <p:nvSpPr>
          <p:cNvPr id="3" name="Content Placeholder 2"/>
          <p:cNvSpPr>
            <a:spLocks noGrp="1"/>
          </p:cNvSpPr>
          <p:nvPr>
            <p:ph idx="1"/>
          </p:nvPr>
        </p:nvSpPr>
        <p:spPr>
          <a:xfrm>
            <a:off x="457200" y="1844824"/>
            <a:ext cx="8363272" cy="4389120"/>
          </a:xfrm>
        </p:spPr>
        <p:txBody>
          <a:bodyPr>
            <a:normAutofit/>
          </a:bodyPr>
          <a:lstStyle/>
          <a:p>
            <a:r>
              <a:rPr lang="en-GB" dirty="0" smtClean="0"/>
              <a:t>Different sources beat other ones in terms of priority, day to day. Let’s say each of the following defines a style for a &lt;p&gt; element, in increasing priority:</a:t>
            </a:r>
          </a:p>
          <a:p>
            <a:pPr lvl="1"/>
            <a:r>
              <a:rPr lang="en-GB" dirty="0" smtClean="0"/>
              <a:t>Browser Default Style (lowest priority)</a:t>
            </a:r>
          </a:p>
          <a:p>
            <a:pPr lvl="1"/>
            <a:r>
              <a:rPr lang="en-GB" dirty="0" smtClean="0"/>
              <a:t>Style sheets defined in the document</a:t>
            </a:r>
          </a:p>
          <a:p>
            <a:pPr lvl="2"/>
            <a:r>
              <a:rPr lang="en-GB" dirty="0" smtClean="0"/>
              <a:t>In order of declaration – later declares “win”</a:t>
            </a:r>
          </a:p>
          <a:p>
            <a:pPr lvl="2"/>
            <a:r>
              <a:rPr lang="en-GB" dirty="0" smtClean="0"/>
              <a:t>External style sheets beaten by inline styles</a:t>
            </a:r>
          </a:p>
          <a:p>
            <a:pPr lvl="1"/>
            <a:r>
              <a:rPr lang="en-GB" dirty="0" smtClean="0"/>
              <a:t>User style sheets – very uncommon but allows the user control over their own machine. A user might have a high-contrast scheme of their own for usability reasons.</a:t>
            </a:r>
            <a:endParaRPr lang="en-GB" dirty="0"/>
          </a:p>
        </p:txBody>
      </p:sp>
    </p:spTree>
    <p:extLst>
      <p:ext uri="{BB962C8B-B14F-4D97-AF65-F5344CB8AC3E}">
        <p14:creationId xmlns:p14="http://schemas.microsoft.com/office/powerpoint/2010/main" val="1812046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smtClean="0"/>
              <a:t>Why “Cascading” </a:t>
            </a:r>
            <a:r>
              <a:rPr lang="en-GB" sz="4400" dirty="0" err="1" smtClean="0"/>
              <a:t>Stylesheets</a:t>
            </a:r>
            <a:r>
              <a:rPr lang="en-GB" sz="4400" dirty="0" smtClean="0"/>
              <a:t>?</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Working out which Style is applied is done via “The Cascade”:</a:t>
            </a:r>
          </a:p>
          <a:p>
            <a:pPr marL="514350" indent="-514350">
              <a:buFont typeface="+mj-lt"/>
              <a:buAutoNum type="arabicPeriod"/>
            </a:pPr>
            <a:r>
              <a:rPr lang="en-GB" dirty="0" smtClean="0"/>
              <a:t>Find all styles applied for the media type (see notes) – we pretty much always target screen</a:t>
            </a:r>
          </a:p>
          <a:p>
            <a:pPr marL="514350" indent="-514350">
              <a:buFont typeface="+mj-lt"/>
              <a:buAutoNum type="arabicPeriod"/>
            </a:pPr>
            <a:r>
              <a:rPr lang="en-GB" dirty="0" smtClean="0"/>
              <a:t>As per the previous side apply and override from different sources as necessary</a:t>
            </a:r>
          </a:p>
          <a:p>
            <a:pPr marL="514350" indent="-514350">
              <a:buFont typeface="+mj-lt"/>
              <a:buAutoNum type="arabicPeriod"/>
            </a:pPr>
            <a:r>
              <a:rPr lang="en-GB" dirty="0" smtClean="0"/>
              <a:t>As per the selectivity specificity apply and override. A more specific selector in the browser default will win over a less specific user one</a:t>
            </a:r>
          </a:p>
          <a:p>
            <a:pPr marL="514350" indent="-514350">
              <a:buFont typeface="+mj-lt"/>
              <a:buAutoNum type="arabicPeriod"/>
            </a:pPr>
            <a:r>
              <a:rPr lang="en-GB" dirty="0" smtClean="0"/>
              <a:t>Where everything else is identical styles define later will override those defined earlier. For external CSS files, the order they are linked has an effect.</a:t>
            </a:r>
          </a:p>
          <a:p>
            <a:pPr lvl="1"/>
            <a:endParaRPr lang="en-GB" dirty="0" smtClean="0"/>
          </a:p>
          <a:p>
            <a:endParaRPr lang="en-GB" dirty="0"/>
          </a:p>
        </p:txBody>
      </p:sp>
    </p:spTree>
    <p:extLst>
      <p:ext uri="{BB962C8B-B14F-4D97-AF65-F5344CB8AC3E}">
        <p14:creationId xmlns:p14="http://schemas.microsoft.com/office/powerpoint/2010/main" val="2223390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YU No have better task?</a:t>
            </a:r>
            <a:endParaRPr lang="en-GB" dirty="0"/>
          </a:p>
        </p:txBody>
      </p:sp>
      <p:sp>
        <p:nvSpPr>
          <p:cNvPr id="5" name="Content Placeholder 4"/>
          <p:cNvSpPr>
            <a:spLocks noGrp="1"/>
          </p:cNvSpPr>
          <p:nvPr>
            <p:ph idx="1"/>
          </p:nvPr>
        </p:nvSpPr>
        <p:spPr/>
        <p:txBody>
          <a:bodyPr>
            <a:normAutofit fontScale="92500" lnSpcReduction="10000"/>
          </a:bodyPr>
          <a:lstStyle/>
          <a:p>
            <a:r>
              <a:rPr lang="en-GB" dirty="0" smtClean="0"/>
              <a:t>You’ve already been doing some of this – the styles we provide overrides the default browser ones.</a:t>
            </a:r>
          </a:p>
          <a:p>
            <a:r>
              <a:rPr lang="en-GB" dirty="0" smtClean="0"/>
              <a:t>Selectivity is something that you’ll be working with, so you will gain experience with time.</a:t>
            </a:r>
          </a:p>
          <a:p>
            <a:r>
              <a:rPr lang="en-GB" dirty="0" smtClean="0"/>
              <a:t>Other elements of the cascade can be summed up as:</a:t>
            </a:r>
          </a:p>
          <a:p>
            <a:pPr lvl="1"/>
            <a:r>
              <a:rPr lang="en-GB" dirty="0" smtClean="0"/>
              <a:t>Media concerns (e.g. screen/print) are rare  at the moment</a:t>
            </a:r>
          </a:p>
          <a:p>
            <a:pPr lvl="1"/>
            <a:r>
              <a:rPr lang="en-GB" dirty="0" smtClean="0"/>
              <a:t>“Whose style sheets wins” really boils down to –</a:t>
            </a:r>
          </a:p>
          <a:p>
            <a:pPr lvl="2"/>
            <a:r>
              <a:rPr lang="en-GB" dirty="0" smtClean="0"/>
              <a:t>User sheets win all else being  equal but are </a:t>
            </a:r>
            <a:r>
              <a:rPr lang="en-GB" dirty="0" err="1" smtClean="0"/>
              <a:t>rare,so</a:t>
            </a:r>
            <a:r>
              <a:rPr lang="en-GB" dirty="0" smtClean="0"/>
              <a:t> largely irrelevant. If they have problem </a:t>
            </a:r>
            <a:r>
              <a:rPr lang="en-GB" dirty="0"/>
              <a:t> </a:t>
            </a:r>
            <a:r>
              <a:rPr lang="en-GB" dirty="0" smtClean="0"/>
              <a:t>they fix it.</a:t>
            </a:r>
          </a:p>
          <a:p>
            <a:pPr lvl="2"/>
            <a:r>
              <a:rPr lang="en-GB" dirty="0" smtClean="0"/>
              <a:t>Our </a:t>
            </a:r>
            <a:r>
              <a:rPr lang="en-GB" dirty="0" err="1" smtClean="0"/>
              <a:t>css</a:t>
            </a:r>
            <a:r>
              <a:rPr lang="en-GB" dirty="0" smtClean="0"/>
              <a:t> file beats the default browser – we </a:t>
            </a:r>
            <a:r>
              <a:rPr lang="en-GB" i="1" dirty="0" smtClean="0"/>
              <a:t>could</a:t>
            </a:r>
            <a:r>
              <a:rPr lang="en-GB" dirty="0" smtClean="0"/>
              <a:t> override via inline styles, but </a:t>
            </a:r>
            <a:r>
              <a:rPr lang="en-GB" i="1" dirty="0" smtClean="0"/>
              <a:t>should</a:t>
            </a:r>
            <a:r>
              <a:rPr lang="en-GB" dirty="0" smtClean="0"/>
              <a:t> use an increased selectivity selector.</a:t>
            </a:r>
          </a:p>
          <a:p>
            <a:pPr lvl="2"/>
            <a:r>
              <a:rPr lang="en-GB" dirty="0" smtClean="0"/>
              <a:t>All else being </a:t>
            </a:r>
            <a:r>
              <a:rPr lang="en-GB" i="1" dirty="0" smtClean="0"/>
              <a:t>identical</a:t>
            </a:r>
            <a:r>
              <a:rPr lang="en-GB" dirty="0" smtClean="0"/>
              <a:t>, styles defined later win.</a:t>
            </a:r>
          </a:p>
        </p:txBody>
      </p:sp>
    </p:spTree>
    <p:extLst>
      <p:ext uri="{BB962C8B-B14F-4D97-AF65-F5344CB8AC3E}">
        <p14:creationId xmlns:p14="http://schemas.microsoft.com/office/powerpoint/2010/main" val="1064583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Laying Out</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3032622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Laying out HTML</a:t>
            </a:r>
            <a:endParaRPr lang="en-GB" dirty="0"/>
          </a:p>
        </p:txBody>
      </p:sp>
      <p:sp>
        <p:nvSpPr>
          <p:cNvPr id="3" name="Content Placeholder 2"/>
          <p:cNvSpPr>
            <a:spLocks noGrp="1"/>
          </p:cNvSpPr>
          <p:nvPr>
            <p:ph idx="1"/>
          </p:nvPr>
        </p:nvSpPr>
        <p:spPr/>
        <p:txBody>
          <a:bodyPr/>
          <a:lstStyle/>
          <a:p>
            <a:r>
              <a:rPr lang="en-GB" dirty="0" smtClean="0"/>
              <a:t>Extremely important for getting layout right, this is as much a style thing as anything else.</a:t>
            </a:r>
          </a:p>
          <a:p>
            <a:pPr lvl="1"/>
            <a:r>
              <a:rPr lang="en-GB" dirty="0" smtClean="0"/>
              <a:t>Units available</a:t>
            </a:r>
          </a:p>
          <a:p>
            <a:pPr lvl="1"/>
            <a:r>
              <a:rPr lang="en-GB" dirty="0" smtClean="0"/>
              <a:t>The box model – how each element is displayed</a:t>
            </a:r>
          </a:p>
          <a:p>
            <a:pPr lvl="1"/>
            <a:r>
              <a:rPr lang="en-GB" dirty="0" smtClean="0"/>
              <a:t>Display mode – how the element lays itself out in it’s parent.</a:t>
            </a:r>
          </a:p>
          <a:p>
            <a:pPr lvl="1"/>
            <a:r>
              <a:rPr lang="en-GB" dirty="0" smtClean="0"/>
              <a:t>New layout: Box sizing  and Flex box hopefully a game changers.</a:t>
            </a:r>
          </a:p>
          <a:p>
            <a:pPr lvl="1"/>
            <a:r>
              <a:rPr lang="en-GB" dirty="0" smtClean="0"/>
              <a:t>Positioning</a:t>
            </a:r>
          </a:p>
          <a:p>
            <a:pPr lvl="1"/>
            <a:endParaRPr lang="en-GB" dirty="0" smtClean="0"/>
          </a:p>
        </p:txBody>
      </p:sp>
    </p:spTree>
    <p:extLst>
      <p:ext uri="{BB962C8B-B14F-4D97-AF65-F5344CB8AC3E}">
        <p14:creationId xmlns:p14="http://schemas.microsoft.com/office/powerpoint/2010/main" val="17402562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Reference: Size Units</a:t>
            </a:r>
            <a:endParaRPr lang="en-GB" dirty="0"/>
          </a:p>
        </p:txBody>
      </p:sp>
      <p:sp>
        <p:nvSpPr>
          <p:cNvPr id="6" name="Content Placeholder 5"/>
          <p:cNvSpPr>
            <a:spLocks noGrp="1"/>
          </p:cNvSpPr>
          <p:nvPr>
            <p:ph idx="1"/>
          </p:nvPr>
        </p:nvSpPr>
        <p:spPr/>
        <p:txBody>
          <a:bodyPr>
            <a:normAutofit fontScale="92500" lnSpcReduction="10000"/>
          </a:bodyPr>
          <a:lstStyle/>
          <a:p>
            <a:r>
              <a:rPr lang="en-GB" dirty="0" smtClean="0"/>
              <a:t>Common:</a:t>
            </a:r>
          </a:p>
          <a:p>
            <a:pPr lvl="1"/>
            <a:r>
              <a:rPr lang="en-GB" b="1" dirty="0" err="1" smtClean="0"/>
              <a:t>px</a:t>
            </a:r>
            <a:r>
              <a:rPr lang="en-GB" dirty="0" smtClean="0"/>
              <a:t> – Pixels, the number of dots on the computer screen, e.g. height:1px; Makes for easy layouts.</a:t>
            </a:r>
          </a:p>
          <a:p>
            <a:pPr lvl="1"/>
            <a:r>
              <a:rPr lang="en-GB" b="1" dirty="0" err="1" smtClean="0"/>
              <a:t>em</a:t>
            </a:r>
            <a:r>
              <a:rPr lang="en-GB" dirty="0" smtClean="0"/>
              <a:t> – the current font size. It he font size is 12px, 2em will be 24px. Good if you want to adapt to the user’s font size- they may have visual impairments.</a:t>
            </a:r>
          </a:p>
          <a:p>
            <a:pPr lvl="1"/>
            <a:r>
              <a:rPr lang="en-GB" b="1" dirty="0" smtClean="0"/>
              <a:t>%</a:t>
            </a:r>
            <a:r>
              <a:rPr lang="en-GB" dirty="0" smtClean="0"/>
              <a:t> - sets to a percentage </a:t>
            </a:r>
            <a:r>
              <a:rPr lang="en-GB" dirty="0" err="1" smtClean="0"/>
              <a:t>ie</a:t>
            </a:r>
            <a:r>
              <a:rPr lang="en-GB" dirty="0" smtClean="0"/>
              <a:t> width:100% should be full width in the right circumstances.</a:t>
            </a:r>
          </a:p>
          <a:p>
            <a:r>
              <a:rPr lang="en-GB" dirty="0" smtClean="0"/>
              <a:t>Uncommon (I’ve never used):</a:t>
            </a:r>
          </a:p>
          <a:p>
            <a:pPr lvl="1"/>
            <a:r>
              <a:rPr lang="en-GB" b="1" dirty="0" smtClean="0"/>
              <a:t>in</a:t>
            </a:r>
            <a:r>
              <a:rPr lang="en-GB" dirty="0" smtClean="0"/>
              <a:t> (inch) </a:t>
            </a:r>
            <a:r>
              <a:rPr lang="en-GB" b="1" dirty="0" smtClean="0"/>
              <a:t>mm</a:t>
            </a:r>
            <a:r>
              <a:rPr lang="en-GB" dirty="0" smtClean="0"/>
              <a:t>, </a:t>
            </a:r>
            <a:r>
              <a:rPr lang="en-GB" b="1" dirty="0" smtClean="0"/>
              <a:t>cm</a:t>
            </a:r>
            <a:r>
              <a:rPr lang="en-GB" dirty="0" smtClean="0"/>
              <a:t> – can be used for printing.</a:t>
            </a:r>
          </a:p>
          <a:p>
            <a:pPr lvl="1"/>
            <a:r>
              <a:rPr lang="en-GB" b="1" dirty="0" err="1" smtClean="0"/>
              <a:t>pt</a:t>
            </a:r>
            <a:r>
              <a:rPr lang="en-GB" dirty="0" smtClean="0"/>
              <a:t> – point usefully 1/72</a:t>
            </a:r>
            <a:r>
              <a:rPr lang="en-GB" baseline="30000" dirty="0" smtClean="0"/>
              <a:t>nd</a:t>
            </a:r>
            <a:r>
              <a:rPr lang="en-GB" dirty="0" smtClean="0"/>
              <a:t> of and inch. Also </a:t>
            </a:r>
            <a:r>
              <a:rPr lang="en-GB" b="1" dirty="0" smtClean="0"/>
              <a:t>pc</a:t>
            </a:r>
            <a:r>
              <a:rPr lang="en-GB" dirty="0" smtClean="0"/>
              <a:t> –pica – 12 points, or 1/6</a:t>
            </a:r>
            <a:r>
              <a:rPr lang="en-GB" baseline="30000" dirty="0" smtClean="0"/>
              <a:t>th</a:t>
            </a:r>
            <a:r>
              <a:rPr lang="en-GB" dirty="0" smtClean="0"/>
              <a:t> inch. Why? Because printers.</a:t>
            </a:r>
            <a:endParaRPr lang="en-GB" dirty="0"/>
          </a:p>
        </p:txBody>
      </p:sp>
    </p:spTree>
    <p:extLst>
      <p:ext uri="{BB962C8B-B14F-4D97-AF65-F5344CB8AC3E}">
        <p14:creationId xmlns:p14="http://schemas.microsoft.com/office/powerpoint/2010/main" val="1417057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HTML Box Model</a:t>
            </a:r>
            <a:endParaRPr lang="en-GB" dirty="0"/>
          </a:p>
        </p:txBody>
      </p:sp>
      <p:sp>
        <p:nvSpPr>
          <p:cNvPr id="4" name="Content Placeholder 3"/>
          <p:cNvSpPr>
            <a:spLocks noGrp="1"/>
          </p:cNvSpPr>
          <p:nvPr>
            <p:ph sz="half" idx="1"/>
          </p:nvPr>
        </p:nvSpPr>
        <p:spPr/>
        <p:txBody>
          <a:bodyPr>
            <a:normAutofit fontScale="85000" lnSpcReduction="20000"/>
          </a:bodyPr>
          <a:lstStyle/>
          <a:p>
            <a:r>
              <a:rPr lang="en-GB" b="1" dirty="0" smtClean="0"/>
              <a:t>Very </a:t>
            </a:r>
            <a:r>
              <a:rPr lang="en-GB" dirty="0" smtClean="0"/>
              <a:t>important to understanding HTML Layout!</a:t>
            </a:r>
          </a:p>
          <a:p>
            <a:r>
              <a:rPr lang="en-GB" dirty="0" smtClean="0"/>
              <a:t>Margin surrounds the box &amp; has no colour</a:t>
            </a:r>
          </a:p>
          <a:p>
            <a:r>
              <a:rPr lang="en-GB" dirty="0" smtClean="0"/>
              <a:t>Border is the “edge” – can be given a colour</a:t>
            </a:r>
          </a:p>
          <a:p>
            <a:r>
              <a:rPr lang="en-GB" dirty="0" smtClean="0"/>
              <a:t>Padding is the gap between the content and the border – it takes the background </a:t>
            </a:r>
            <a:r>
              <a:rPr lang="en-GB" dirty="0" err="1" smtClean="0"/>
              <a:t>color</a:t>
            </a:r>
            <a:r>
              <a:rPr lang="en-GB" dirty="0" smtClean="0"/>
              <a:t> of the element. </a:t>
            </a:r>
          </a:p>
          <a:p>
            <a:r>
              <a:rPr lang="en-GB" dirty="0" smtClean="0"/>
              <a:t>Can set different widths and styles for these, even different widths for top, right bottom and left.</a:t>
            </a:r>
          </a:p>
        </p:txBody>
      </p:sp>
      <p:sp>
        <p:nvSpPr>
          <p:cNvPr id="5" name="Content Placeholder 4"/>
          <p:cNvSpPr>
            <a:spLocks noGrp="1"/>
          </p:cNvSpPr>
          <p:nvPr>
            <p:ph sz="half" idx="2"/>
          </p:nvPr>
        </p:nvSpPr>
        <p:spPr/>
        <p:txBody>
          <a:bodyPr>
            <a:normAutofit fontScale="85000" lnSpcReduction="20000"/>
          </a:bodyPr>
          <a:lstStyle/>
          <a:p>
            <a:pPr marL="0" indent="0">
              <a:buNone/>
            </a:pPr>
            <a:endParaRPr lang="en-GB" dirty="0"/>
          </a:p>
        </p:txBody>
      </p:sp>
      <p:sp>
        <p:nvSpPr>
          <p:cNvPr id="6" name="Rectangle 5"/>
          <p:cNvSpPr/>
          <p:nvPr/>
        </p:nvSpPr>
        <p:spPr>
          <a:xfrm>
            <a:off x="4716016" y="1916832"/>
            <a:ext cx="3744416" cy="2232248"/>
          </a:xfrm>
          <a:prstGeom prst="rect">
            <a:avLst/>
          </a:prstGeom>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t>Margin</a:t>
            </a:r>
          </a:p>
        </p:txBody>
      </p:sp>
      <p:sp>
        <p:nvSpPr>
          <p:cNvPr id="8" name="Rectangle 7"/>
          <p:cNvSpPr/>
          <p:nvPr/>
        </p:nvSpPr>
        <p:spPr>
          <a:xfrm>
            <a:off x="5116252" y="2268488"/>
            <a:ext cx="2943944" cy="15925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t>Border</a:t>
            </a:r>
          </a:p>
        </p:txBody>
      </p:sp>
      <p:sp>
        <p:nvSpPr>
          <p:cNvPr id="9" name="Rectangle 8"/>
          <p:cNvSpPr/>
          <p:nvPr/>
        </p:nvSpPr>
        <p:spPr>
          <a:xfrm>
            <a:off x="5484245" y="2598812"/>
            <a:ext cx="2207958" cy="93191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t>Padding</a:t>
            </a:r>
          </a:p>
        </p:txBody>
      </p:sp>
      <p:sp>
        <p:nvSpPr>
          <p:cNvPr id="10" name="Rectangle 9"/>
          <p:cNvSpPr/>
          <p:nvPr/>
        </p:nvSpPr>
        <p:spPr>
          <a:xfrm>
            <a:off x="5968029" y="2958760"/>
            <a:ext cx="1210003" cy="326224"/>
          </a:xfrm>
          <a:prstGeom prst="rect">
            <a:avLst/>
          </a:prstGeom>
          <a:solidFill>
            <a:schemeClr val="accent5"/>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GB" dirty="0" smtClean="0"/>
              <a:t>Content</a:t>
            </a:r>
          </a:p>
        </p:txBody>
      </p:sp>
    </p:spTree>
    <p:extLst>
      <p:ext uri="{BB962C8B-B14F-4D97-AF65-F5344CB8AC3E}">
        <p14:creationId xmlns:p14="http://schemas.microsoft.com/office/powerpoint/2010/main" val="7669859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Padding</a:t>
            </a:r>
            <a:endParaRPr lang="en-GB" dirty="0"/>
          </a:p>
        </p:txBody>
      </p:sp>
      <p:sp>
        <p:nvSpPr>
          <p:cNvPr id="3" name="Content Placeholder 2"/>
          <p:cNvSpPr>
            <a:spLocks noGrp="1"/>
          </p:cNvSpPr>
          <p:nvPr>
            <p:ph idx="1"/>
          </p:nvPr>
        </p:nvSpPr>
        <p:spPr>
          <a:xfrm>
            <a:off x="457200" y="1935480"/>
            <a:ext cx="5266928" cy="4389120"/>
          </a:xfrm>
        </p:spPr>
        <p:txBody>
          <a:bodyPr>
            <a:normAutofit fontScale="77500" lnSpcReduction="20000"/>
          </a:bodyPr>
          <a:lstStyle/>
          <a:p>
            <a:pPr marL="0" indent="0">
              <a:buNone/>
            </a:pPr>
            <a:r>
              <a:rPr lang="en-GB" dirty="0" smtClean="0"/>
              <a:t>Padding is the area </a:t>
            </a:r>
            <a:r>
              <a:rPr lang="en-GB" i="1" dirty="0" smtClean="0"/>
              <a:t>around</a:t>
            </a:r>
            <a:r>
              <a:rPr lang="en-GB" dirty="0" smtClean="0"/>
              <a:t> the content, it is surrounded by the margin. It takes the </a:t>
            </a:r>
            <a:r>
              <a:rPr lang="en-GB" dirty="0" err="1" smtClean="0"/>
              <a:t>bacground</a:t>
            </a:r>
            <a:r>
              <a:rPr lang="en-GB" dirty="0" smtClean="0"/>
              <a:t> </a:t>
            </a:r>
            <a:r>
              <a:rPr lang="en-GB" dirty="0" err="1" smtClean="0"/>
              <a:t>color</a:t>
            </a:r>
            <a:r>
              <a:rPr lang="en-GB" dirty="0" smtClean="0"/>
              <a:t> of the </a:t>
            </a:r>
            <a:r>
              <a:rPr lang="en-GB" dirty="0" err="1" smtClean="0"/>
              <a:t>elment</a:t>
            </a:r>
            <a:endParaRPr lang="en-GB" dirty="0"/>
          </a:p>
          <a:p>
            <a:pPr marL="0" indent="0">
              <a:buNone/>
            </a:pPr>
            <a:r>
              <a:rPr lang="en-GB" i="1" dirty="0" smtClean="0"/>
              <a:t>Even border:</a:t>
            </a:r>
          </a:p>
          <a:p>
            <a:pPr marL="0" indent="0">
              <a:buNone/>
            </a:pPr>
            <a:r>
              <a:rPr lang="en-GB" dirty="0" smtClean="0">
                <a:latin typeface="Consolas" panose="020B0609020204030204" pitchFamily="49" charset="0"/>
                <a:cs typeface="Consolas" panose="020B0609020204030204" pitchFamily="49" charset="0"/>
              </a:rPr>
              <a:t> </a:t>
            </a:r>
            <a:r>
              <a:rPr lang="en-GB" sz="2300" dirty="0" smtClean="0">
                <a:latin typeface="Consolas" panose="020B0609020204030204" pitchFamily="49" charset="0"/>
                <a:cs typeface="Consolas" panose="020B0609020204030204" pitchFamily="49" charset="0"/>
              </a:rPr>
              <a:t>padding</a:t>
            </a:r>
            <a:r>
              <a:rPr lang="en-GB" sz="2300" dirty="0">
                <a:latin typeface="Consolas" panose="020B0609020204030204" pitchFamily="49" charset="0"/>
                <a:cs typeface="Consolas" panose="020B0609020204030204" pitchFamily="49" charset="0"/>
              </a:rPr>
              <a:t>: 20px</a:t>
            </a:r>
            <a:r>
              <a:rPr lang="en-GB" sz="2300" dirty="0" smtClean="0">
                <a:latin typeface="Consolas" panose="020B0609020204030204" pitchFamily="49" charset="0"/>
                <a:cs typeface="Consolas" panose="020B0609020204030204" pitchFamily="49" charset="0"/>
              </a:rPr>
              <a:t>; </a:t>
            </a:r>
          </a:p>
          <a:p>
            <a:pPr marL="0" indent="0">
              <a:buNone/>
            </a:pPr>
            <a:r>
              <a:rPr lang="en-GB" i="1" dirty="0" smtClean="0"/>
              <a:t>Each Border:</a:t>
            </a:r>
          </a:p>
          <a:p>
            <a:pPr marL="0" indent="0">
              <a:buNone/>
            </a:pPr>
            <a:r>
              <a:rPr lang="en-GB" dirty="0"/>
              <a:t> </a:t>
            </a:r>
            <a:r>
              <a:rPr lang="en-GB" dirty="0" smtClean="0"/>
              <a:t> </a:t>
            </a:r>
            <a:r>
              <a:rPr lang="en-GB" sz="2300" dirty="0">
                <a:latin typeface="Consolas" panose="020B0609020204030204" pitchFamily="49" charset="0"/>
                <a:cs typeface="Consolas" panose="020B0609020204030204" pitchFamily="49" charset="0"/>
              </a:rPr>
              <a:t>padding-top :30px;</a:t>
            </a:r>
          </a:p>
          <a:p>
            <a:pPr marL="0" indent="0">
              <a:buNone/>
            </a:pPr>
            <a:r>
              <a:rPr lang="en-GB" sz="2300" dirty="0" smtClean="0">
                <a:latin typeface="Consolas" panose="020B0609020204030204" pitchFamily="49" charset="0"/>
                <a:cs typeface="Consolas" panose="020B0609020204030204" pitchFamily="49" charset="0"/>
              </a:rPr>
              <a:t> padding-right</a:t>
            </a:r>
            <a:r>
              <a:rPr lang="en-GB" sz="2300" dirty="0">
                <a:latin typeface="Consolas" panose="020B0609020204030204" pitchFamily="49" charset="0"/>
                <a:cs typeface="Consolas" panose="020B0609020204030204" pitchFamily="49" charset="0"/>
              </a:rPr>
              <a:t>: 20px;</a:t>
            </a:r>
          </a:p>
          <a:p>
            <a:pPr marL="0" indent="0">
              <a:buNone/>
            </a:pPr>
            <a:r>
              <a:rPr lang="en-GB" sz="2300" dirty="0">
                <a:latin typeface="Consolas" panose="020B0609020204030204" pitchFamily="49" charset="0"/>
                <a:cs typeface="Consolas" panose="020B0609020204030204" pitchFamily="49" charset="0"/>
              </a:rPr>
              <a:t> </a:t>
            </a:r>
            <a:r>
              <a:rPr lang="en-GB" sz="2300" dirty="0" smtClean="0">
                <a:latin typeface="Consolas" panose="020B0609020204030204" pitchFamily="49" charset="0"/>
                <a:cs typeface="Consolas" panose="020B0609020204030204" pitchFamily="49" charset="0"/>
              </a:rPr>
              <a:t>padding-bottom</a:t>
            </a:r>
            <a:r>
              <a:rPr lang="en-GB" sz="2300" dirty="0">
                <a:latin typeface="Consolas" panose="020B0609020204030204" pitchFamily="49" charset="0"/>
                <a:cs typeface="Consolas" panose="020B0609020204030204" pitchFamily="49" charset="0"/>
              </a:rPr>
              <a:t>: 10px;</a:t>
            </a:r>
          </a:p>
          <a:p>
            <a:pPr marL="0" indent="0">
              <a:buNone/>
            </a:pPr>
            <a:r>
              <a:rPr lang="en-GB" sz="2300" dirty="0">
                <a:latin typeface="Consolas" panose="020B0609020204030204" pitchFamily="49" charset="0"/>
                <a:cs typeface="Consolas" panose="020B0609020204030204" pitchFamily="49" charset="0"/>
              </a:rPr>
              <a:t> </a:t>
            </a:r>
            <a:r>
              <a:rPr lang="en-GB" sz="2300" dirty="0" smtClean="0">
                <a:latin typeface="Consolas" panose="020B0609020204030204" pitchFamily="49" charset="0"/>
                <a:cs typeface="Consolas" panose="020B0609020204030204" pitchFamily="49" charset="0"/>
              </a:rPr>
              <a:t>padding-left</a:t>
            </a:r>
            <a:r>
              <a:rPr lang="en-GB" sz="2300" dirty="0">
                <a:latin typeface="Consolas" panose="020B0609020204030204" pitchFamily="49" charset="0"/>
                <a:cs typeface="Consolas" panose="020B0609020204030204" pitchFamily="49" charset="0"/>
              </a:rPr>
              <a:t>: 5px;</a:t>
            </a:r>
          </a:p>
          <a:p>
            <a:pPr marL="0" indent="0">
              <a:buNone/>
            </a:pPr>
            <a:r>
              <a:rPr lang="en-GB" i="1" dirty="0" smtClean="0"/>
              <a:t>Each border, short form (top, right bottom, left)</a:t>
            </a:r>
          </a:p>
          <a:p>
            <a:pPr marL="0" indent="0">
              <a:buNone/>
            </a:pPr>
            <a:r>
              <a:rPr lang="en-GB" sz="2300" dirty="0">
                <a:latin typeface="Consolas" panose="020B0609020204030204" pitchFamily="49" charset="0"/>
                <a:cs typeface="Consolas" panose="020B0609020204030204" pitchFamily="49" charset="0"/>
              </a:rPr>
              <a:t>padding:5px 10px 20px 40px;</a:t>
            </a:r>
            <a:br>
              <a:rPr lang="en-GB" sz="2300" dirty="0">
                <a:latin typeface="Consolas" panose="020B0609020204030204" pitchFamily="49" charset="0"/>
                <a:cs typeface="Consolas" panose="020B0609020204030204" pitchFamily="49" charset="0"/>
              </a:rPr>
            </a:br>
            <a:r>
              <a:rPr lang="en-GB" i="1" dirty="0" smtClean="0"/>
              <a:t>Top &amp; Bottom, Left &amp; Right Pairs:</a:t>
            </a:r>
          </a:p>
          <a:p>
            <a:pPr marL="0" indent="0">
              <a:buNone/>
            </a:pPr>
            <a:r>
              <a:rPr lang="en-GB" sz="2300" dirty="0">
                <a:latin typeface="Consolas" panose="020B0609020204030204" pitchFamily="49" charset="0"/>
                <a:cs typeface="Consolas" panose="020B0609020204030204" pitchFamily="49" charset="0"/>
              </a:rPr>
              <a:t>padding: 10px 50px;</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968" y="1772816"/>
            <a:ext cx="3223974"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flipV="1">
            <a:off x="4067944" y="4869160"/>
            <a:ext cx="2160240" cy="576064"/>
          </a:xfrm>
          <a:prstGeom prst="bentConnector3">
            <a:avLst>
              <a:gd name="adj1" fmla="val 64697"/>
            </a:avLst>
          </a:prstGeom>
          <a:ln>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a:off x="3275856" y="4005064"/>
            <a:ext cx="288032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 name="Straight Arrow Connector 4"/>
          <p:cNvCxnSpPr/>
          <p:nvPr/>
        </p:nvCxnSpPr>
        <p:spPr>
          <a:xfrm>
            <a:off x="2483768" y="3140968"/>
            <a:ext cx="3672408"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p:nvPr/>
        </p:nvCxnSpPr>
        <p:spPr>
          <a:xfrm flipV="1">
            <a:off x="3707904" y="5667598"/>
            <a:ext cx="2448272" cy="497706"/>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237671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Styling Borders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Can set sizes much like padding using border-width and </a:t>
            </a:r>
            <a:r>
              <a:rPr lang="en-GB" dirty="0" err="1" smtClean="0"/>
              <a:t>indivual</a:t>
            </a:r>
            <a:r>
              <a:rPr lang="en-GB" dirty="0" smtClean="0"/>
              <a:t> sides with </a:t>
            </a:r>
            <a:r>
              <a:rPr lang="en-GB" dirty="0" smtClean="0">
                <a:latin typeface="Consolas" panose="020B0609020204030204" pitchFamily="49" charset="0"/>
                <a:cs typeface="Consolas" panose="020B0609020204030204" pitchFamily="49" charset="0"/>
              </a:rPr>
              <a:t>border-top-width</a:t>
            </a:r>
            <a:r>
              <a:rPr lang="en-GB" dirty="0" smtClean="0"/>
              <a:t>, </a:t>
            </a:r>
            <a:r>
              <a:rPr lang="en-GB" dirty="0">
                <a:latin typeface="Consolas" panose="020B0609020204030204" pitchFamily="49" charset="0"/>
                <a:cs typeface="Consolas" panose="020B0609020204030204" pitchFamily="49" charset="0"/>
              </a:rPr>
              <a:t>borde</a:t>
            </a:r>
            <a:r>
              <a:rPr lang="en-GB" dirty="0" smtClean="0">
                <a:latin typeface="Consolas" panose="020B0609020204030204" pitchFamily="49" charset="0"/>
                <a:cs typeface="Consolas" panose="020B0609020204030204" pitchFamily="49" charset="0"/>
              </a:rPr>
              <a:t>r-right-width</a:t>
            </a:r>
            <a:r>
              <a:rPr lang="en-GB" dirty="0" smtClean="0"/>
              <a:t> etc. The top bottom and side pair size also works with </a:t>
            </a:r>
            <a:r>
              <a:rPr lang="en-GB" dirty="0" smtClean="0">
                <a:latin typeface="Consolas" panose="020B0609020204030204" pitchFamily="49" charset="0"/>
                <a:cs typeface="Consolas" panose="020B0609020204030204" pitchFamily="49" charset="0"/>
              </a:rPr>
              <a:t>border-width</a:t>
            </a:r>
          </a:p>
          <a:p>
            <a:r>
              <a:rPr lang="en-GB" dirty="0" smtClean="0"/>
              <a:t>Can Set </a:t>
            </a:r>
            <a:r>
              <a:rPr lang="en-GB" dirty="0" smtClean="0">
                <a:latin typeface="Consolas" panose="020B0609020204030204" pitchFamily="49" charset="0"/>
                <a:cs typeface="Consolas" panose="020B0609020204030204" pitchFamily="49" charset="0"/>
              </a:rPr>
              <a:t>border-</a:t>
            </a:r>
            <a:r>
              <a:rPr lang="en-GB" dirty="0" err="1" smtClean="0">
                <a:latin typeface="Consolas" panose="020B0609020204030204" pitchFamily="49" charset="0"/>
                <a:cs typeface="Consolas" panose="020B0609020204030204" pitchFamily="49" charset="0"/>
              </a:rPr>
              <a:t>color</a:t>
            </a:r>
            <a:r>
              <a:rPr lang="en-GB" dirty="0" smtClean="0"/>
              <a:t>, with </a:t>
            </a:r>
            <a:r>
              <a:rPr lang="en-GB" dirty="0" err="1" smtClean="0"/>
              <a:t>eqivalent</a:t>
            </a:r>
            <a:r>
              <a:rPr lang="en-GB" dirty="0" smtClean="0"/>
              <a:t> individual edges and the shortened pairs syntax.</a:t>
            </a:r>
          </a:p>
          <a:p>
            <a:r>
              <a:rPr lang="en-GB" dirty="0" smtClean="0"/>
              <a:t>Also </a:t>
            </a:r>
            <a:r>
              <a:rPr lang="en-GB" dirty="0" smtClean="0">
                <a:latin typeface="Consolas" panose="020B0609020204030204" pitchFamily="49" charset="0"/>
                <a:cs typeface="Consolas" panose="020B0609020204030204" pitchFamily="49" charset="0"/>
              </a:rPr>
              <a:t>border-style</a:t>
            </a:r>
            <a:r>
              <a:rPr lang="en-GB" dirty="0" smtClean="0"/>
              <a:t>: dotted, solid double or dashed. Again the fine-grain control is applied</a:t>
            </a:r>
          </a:p>
          <a:p>
            <a:r>
              <a:rPr lang="en-GB" dirty="0" smtClean="0"/>
              <a:t>Additionally, there is short form for an consistent border:</a:t>
            </a:r>
            <a:br>
              <a:rPr lang="en-GB" dirty="0" smtClean="0"/>
            </a:br>
            <a:r>
              <a:rPr lang="en-GB" dirty="0" smtClean="0">
                <a:latin typeface="Consolas" panose="020B0609020204030204" pitchFamily="49" charset="0"/>
                <a:cs typeface="Consolas" panose="020B0609020204030204" pitchFamily="49" charset="0"/>
              </a:rPr>
              <a:t>border: 5px solid red;</a:t>
            </a:r>
          </a:p>
          <a:p>
            <a:pPr marL="0" indent="0">
              <a:buNone/>
            </a:pPr>
            <a:r>
              <a:rPr lang="en-GB" b="1" dirty="0" smtClean="0"/>
              <a:t>See the border html sample for variations on this theme</a:t>
            </a:r>
            <a:endParaRPr lang="en-GB" b="1" dirty="0" smtClean="0">
              <a:latin typeface="Consolas" panose="020B0609020204030204" pitchFamily="49" charset="0"/>
              <a:cs typeface="Consolas" panose="020B0609020204030204" pitchFamily="49" charset="0"/>
            </a:endParaRPr>
          </a:p>
          <a:p>
            <a:endParaRPr lang="en-GB" dirty="0" smtClean="0"/>
          </a:p>
        </p:txBody>
      </p:sp>
    </p:spTree>
    <p:extLst>
      <p:ext uri="{BB962C8B-B14F-4D97-AF65-F5344CB8AC3E}">
        <p14:creationId xmlns:p14="http://schemas.microsoft.com/office/powerpoint/2010/main" val="994795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Few Basic Styles</a:t>
            </a:r>
            <a:endParaRPr lang="en-GB" dirty="0"/>
          </a:p>
        </p:txBody>
      </p:sp>
      <p:sp>
        <p:nvSpPr>
          <p:cNvPr id="3" name="Content Placeholder 2"/>
          <p:cNvSpPr>
            <a:spLocks noGrp="1"/>
          </p:cNvSpPr>
          <p:nvPr>
            <p:ph idx="1"/>
          </p:nvPr>
        </p:nvSpPr>
        <p:spPr>
          <a:xfrm>
            <a:off x="457200" y="1700808"/>
            <a:ext cx="8229600" cy="4389120"/>
          </a:xfrm>
        </p:spPr>
        <p:txBody>
          <a:bodyPr/>
          <a:lstStyle/>
          <a:p>
            <a:pPr marL="0" indent="0">
              <a:buNone/>
            </a:pPr>
            <a:r>
              <a:rPr lang="en-GB" dirty="0" smtClean="0"/>
              <a:t>We’ve already seen two basic styles in the previous slide:</a:t>
            </a:r>
          </a:p>
          <a:p>
            <a:r>
              <a:rPr lang="en-GB" dirty="0" err="1"/>
              <a:t>c</a:t>
            </a:r>
            <a:r>
              <a:rPr lang="en-GB" dirty="0" err="1" smtClean="0"/>
              <a:t>olor</a:t>
            </a:r>
            <a:r>
              <a:rPr lang="en-GB" dirty="0" smtClean="0"/>
              <a:t> – the text colour, note the American spelling.</a:t>
            </a:r>
          </a:p>
          <a:p>
            <a:r>
              <a:rPr lang="en-GB" dirty="0" smtClean="0"/>
              <a:t>font-size – the size of the text.</a:t>
            </a:r>
          </a:p>
          <a:p>
            <a:pPr marL="0" indent="0">
              <a:buNone/>
            </a:pPr>
            <a:r>
              <a:rPr lang="en-GB" dirty="0" smtClean="0"/>
              <a:t>To this we can add background-</a:t>
            </a:r>
            <a:r>
              <a:rPr lang="en-GB" dirty="0" err="1" smtClean="0"/>
              <a:t>color</a:t>
            </a:r>
            <a:r>
              <a:rPr lang="en-GB" dirty="0" smtClean="0"/>
              <a:t>, the colour of the </a:t>
            </a:r>
            <a:r>
              <a:rPr lang="en-GB" dirty="0" err="1" smtClean="0"/>
              <a:t>backround</a:t>
            </a:r>
            <a:r>
              <a:rPr lang="en-GB" dirty="0" smtClean="0"/>
              <a:t> of the element we are in:</a:t>
            </a:r>
          </a:p>
          <a:p>
            <a:pPr marL="0" indent="0">
              <a:buNone/>
            </a:pPr>
            <a:r>
              <a:rPr lang="en-GB" dirty="0" smtClean="0"/>
              <a:t>&lt;div style=“</a:t>
            </a:r>
            <a:r>
              <a:rPr lang="en-GB" dirty="0" err="1" smtClean="0"/>
              <a:t>background-color:yellow</a:t>
            </a:r>
            <a:r>
              <a:rPr lang="en-GB" dirty="0" smtClean="0"/>
              <a:t>”&gt;foo&lt;/div&gt;</a:t>
            </a:r>
          </a:p>
          <a:p>
            <a:pPr marL="0" indent="0">
              <a:buNone/>
            </a:pPr>
            <a:r>
              <a:rPr lang="en-GB" dirty="0" smtClean="0"/>
              <a:t>Also, </a:t>
            </a:r>
            <a:r>
              <a:rPr lang="en-GB" dirty="0" err="1" smtClean="0">
                <a:latin typeface="Consolas" panose="020B0609020204030204" pitchFamily="49" charset="0"/>
                <a:cs typeface="Consolas" panose="020B0609020204030204" pitchFamily="49" charset="0"/>
              </a:rPr>
              <a:t>font-weight:bold</a:t>
            </a:r>
            <a:r>
              <a:rPr lang="en-GB" dirty="0" smtClean="0">
                <a:latin typeface="Consolas" panose="020B0609020204030204" pitchFamily="49" charset="0"/>
                <a:cs typeface="Consolas" panose="020B0609020204030204" pitchFamily="49" charset="0"/>
              </a:rPr>
              <a:t>;</a:t>
            </a:r>
            <a:r>
              <a:rPr lang="en-GB" dirty="0" smtClean="0"/>
              <a:t> will set the font to bold – better than using the </a:t>
            </a:r>
            <a:r>
              <a:rPr lang="en-GB" dirty="0">
                <a:latin typeface="Consolas" panose="020B0609020204030204" pitchFamily="49" charset="0"/>
                <a:cs typeface="Consolas" panose="020B0609020204030204" pitchFamily="49" charset="0"/>
              </a:rPr>
              <a:t>&lt;b&gt;&lt;/</a:t>
            </a:r>
            <a:r>
              <a:rPr lang="en-GB" dirty="0" smtClean="0">
                <a:latin typeface="Consolas" panose="020B0609020204030204" pitchFamily="49" charset="0"/>
                <a:cs typeface="Consolas" panose="020B0609020204030204" pitchFamily="49" charset="0"/>
              </a:rPr>
              <a:t>b&gt;</a:t>
            </a:r>
            <a:r>
              <a:rPr lang="en-GB" dirty="0" smtClean="0"/>
              <a:t>tags.</a:t>
            </a:r>
            <a:endParaRPr lang="en-GB" dirty="0"/>
          </a:p>
        </p:txBody>
      </p:sp>
    </p:spTree>
    <p:extLst>
      <p:ext uri="{BB962C8B-B14F-4D97-AF65-F5344CB8AC3E}">
        <p14:creationId xmlns:p14="http://schemas.microsoft.com/office/powerpoint/2010/main" val="1749044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Margins</a:t>
            </a:r>
            <a:endParaRPr lang="en-GB" dirty="0"/>
          </a:p>
        </p:txBody>
      </p:sp>
      <p:sp>
        <p:nvSpPr>
          <p:cNvPr id="3" name="Content Placeholder 2"/>
          <p:cNvSpPr>
            <a:spLocks noGrp="1"/>
          </p:cNvSpPr>
          <p:nvPr>
            <p:ph idx="1"/>
          </p:nvPr>
        </p:nvSpPr>
        <p:spPr/>
        <p:txBody>
          <a:bodyPr>
            <a:normAutofit lnSpcReduction="10000"/>
          </a:bodyPr>
          <a:lstStyle/>
          <a:p>
            <a:r>
              <a:rPr lang="en-GB" dirty="0" smtClean="0"/>
              <a:t>Works like padding, but has no </a:t>
            </a:r>
            <a:r>
              <a:rPr lang="en-GB" dirty="0" err="1" smtClean="0"/>
              <a:t>color</a:t>
            </a:r>
            <a:r>
              <a:rPr lang="en-GB" dirty="0" smtClean="0"/>
              <a:t>. Surrounds the border. Often used to space element relative to others.</a:t>
            </a:r>
          </a:p>
          <a:p>
            <a:r>
              <a:rPr lang="en-GB" dirty="0" err="1" smtClean="0"/>
              <a:t>Occaisionally</a:t>
            </a:r>
            <a:r>
              <a:rPr lang="en-GB" dirty="0" smtClean="0"/>
              <a:t> has no </a:t>
            </a:r>
            <a:r>
              <a:rPr lang="en-GB" dirty="0" err="1" smtClean="0"/>
              <a:t>visibile</a:t>
            </a:r>
            <a:r>
              <a:rPr lang="en-GB" dirty="0" smtClean="0"/>
              <a:t> effect – there are other forces at play when this happens – principally the display mode.</a:t>
            </a:r>
            <a:endParaRPr lang="en-GB" dirty="0"/>
          </a:p>
          <a:p>
            <a:pPr lvl="1"/>
            <a:r>
              <a:rPr lang="en-GB" dirty="0" smtClean="0"/>
              <a:t>Look at the example provided for variations. This time is really worth using the browsers developer tools to look at the boxing model. </a:t>
            </a:r>
          </a:p>
          <a:p>
            <a:pPr lvl="1"/>
            <a:r>
              <a:rPr lang="en-GB" dirty="0" smtClean="0"/>
              <a:t>Also, create a copy and replace the demo </a:t>
            </a:r>
            <a:r>
              <a:rPr lang="en-GB" dirty="0" err="1" smtClean="0"/>
              <a:t>divs</a:t>
            </a:r>
            <a:r>
              <a:rPr lang="en-GB" dirty="0" smtClean="0"/>
              <a:t> with spans &amp; change the </a:t>
            </a:r>
            <a:r>
              <a:rPr lang="en-GB" dirty="0" err="1" smtClean="0"/>
              <a:t>css</a:t>
            </a:r>
            <a:r>
              <a:rPr lang="en-GB" dirty="0" smtClean="0"/>
              <a:t> – compare and contrast.</a:t>
            </a:r>
          </a:p>
        </p:txBody>
      </p:sp>
    </p:spTree>
    <p:extLst>
      <p:ext uri="{BB962C8B-B14F-4D97-AF65-F5344CB8AC3E}">
        <p14:creationId xmlns:p14="http://schemas.microsoft.com/office/powerpoint/2010/main" val="2511847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The Herald – Starting to Lay out</a:t>
            </a:r>
            <a:endParaRPr lang="en-GB" dirty="0"/>
          </a:p>
        </p:txBody>
      </p:sp>
      <p:sp>
        <p:nvSpPr>
          <p:cNvPr id="5" name="Content Placeholder 4"/>
          <p:cNvSpPr>
            <a:spLocks noGrp="1"/>
          </p:cNvSpPr>
          <p:nvPr>
            <p:ph idx="1"/>
          </p:nvPr>
        </p:nvSpPr>
        <p:spPr/>
        <p:txBody>
          <a:bodyPr/>
          <a:lstStyle/>
          <a:p>
            <a:r>
              <a:rPr lang="en-GB" dirty="0" smtClean="0"/>
              <a:t>First we need to correct the default </a:t>
            </a:r>
            <a:r>
              <a:rPr lang="en-GB" dirty="0" err="1" smtClean="0"/>
              <a:t>stylesheet</a:t>
            </a:r>
            <a:r>
              <a:rPr lang="en-GB" dirty="0" smtClean="0"/>
              <a:t> – the body has a margin we want rid of – set it to 0 (not units not required!) </a:t>
            </a:r>
          </a:p>
          <a:p>
            <a:r>
              <a:rPr lang="en-GB" dirty="0" smtClean="0"/>
              <a:t>Everything inside the Header &amp; footer are hard up against the edges – give them a padding of 8px</a:t>
            </a:r>
          </a:p>
          <a:p>
            <a:r>
              <a:rPr lang="en-GB" dirty="0" smtClean="0"/>
              <a:t>Give articles a top-margin of 8px, and a bottom padding of 8px also. They should also have a top margin of 1px, </a:t>
            </a:r>
            <a:r>
              <a:rPr lang="en-GB" dirty="0" err="1" smtClean="0"/>
              <a:t>color</a:t>
            </a:r>
            <a:r>
              <a:rPr lang="en-GB" dirty="0" smtClean="0"/>
              <a:t> </a:t>
            </a:r>
            <a:r>
              <a:rPr lang="en-GB" dirty="0"/>
              <a:t>#404040 </a:t>
            </a:r>
          </a:p>
        </p:txBody>
      </p:sp>
    </p:spTree>
    <p:extLst>
      <p:ext uri="{BB962C8B-B14F-4D97-AF65-F5344CB8AC3E}">
        <p14:creationId xmlns:p14="http://schemas.microsoft.com/office/powerpoint/2010/main" val="3945681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Newish Stuff – Box Sizing</a:t>
            </a:r>
            <a:endParaRPr lang="en-GB" dirty="0"/>
          </a:p>
        </p:txBody>
      </p:sp>
      <p:sp>
        <p:nvSpPr>
          <p:cNvPr id="3" name="Content Placeholder 2"/>
          <p:cNvSpPr>
            <a:spLocks noGrp="1"/>
          </p:cNvSpPr>
          <p:nvPr>
            <p:ph idx="1"/>
          </p:nvPr>
        </p:nvSpPr>
        <p:spPr/>
        <p:txBody>
          <a:bodyPr/>
          <a:lstStyle/>
          <a:p>
            <a:r>
              <a:rPr lang="en-GB" dirty="0" smtClean="0">
                <a:latin typeface="Consolas" panose="020B0609020204030204" pitchFamily="49" charset="0"/>
                <a:cs typeface="Consolas" panose="020B0609020204030204" pitchFamily="49" charset="0"/>
              </a:rPr>
              <a:t>content–box</a:t>
            </a:r>
            <a:r>
              <a:rPr lang="en-GB" dirty="0" smtClean="0"/>
              <a:t>: default sizes do not take into account padding, border or margin, so you need to figure out the actual size it will end up as.</a:t>
            </a:r>
          </a:p>
          <a:p>
            <a:r>
              <a:rPr lang="en-GB" dirty="0" smtClean="0">
                <a:latin typeface="Consolas" panose="020B0609020204030204" pitchFamily="49" charset="0"/>
                <a:cs typeface="Consolas" panose="020B0609020204030204" pitchFamily="49" charset="0"/>
              </a:rPr>
              <a:t>border-box</a:t>
            </a:r>
            <a:r>
              <a:rPr lang="en-GB" dirty="0" smtClean="0"/>
              <a:t>: Size specified include those above, except the </a:t>
            </a:r>
            <a:r>
              <a:rPr lang="en-GB" dirty="0" err="1" smtClean="0"/>
              <a:t>marging</a:t>
            </a:r>
            <a:r>
              <a:rPr lang="en-GB" dirty="0" smtClean="0"/>
              <a:t> – </a:t>
            </a:r>
            <a:r>
              <a:rPr lang="en-GB" dirty="0" err="1" smtClean="0"/>
              <a:t>ie</a:t>
            </a:r>
            <a:r>
              <a:rPr lang="en-GB" dirty="0" smtClean="0"/>
              <a:t> size correct out to border. Note that if the border is or padding is bigger than this, the size will be larger than expected.</a:t>
            </a:r>
          </a:p>
          <a:p>
            <a:r>
              <a:rPr lang="en-GB" dirty="0">
                <a:latin typeface="Consolas" panose="020B0609020204030204" pitchFamily="49" charset="0"/>
                <a:cs typeface="Consolas" panose="020B0609020204030204" pitchFamily="49" charset="0"/>
              </a:rPr>
              <a:t>padding-box</a:t>
            </a:r>
            <a:r>
              <a:rPr lang="en-GB" dirty="0" smtClean="0"/>
              <a:t>: as per border-box, but does not include border size. Support is patch. </a:t>
            </a:r>
          </a:p>
        </p:txBody>
      </p:sp>
    </p:spTree>
    <p:extLst>
      <p:ext uri="{BB962C8B-B14F-4D97-AF65-F5344CB8AC3E}">
        <p14:creationId xmlns:p14="http://schemas.microsoft.com/office/powerpoint/2010/main" val="2609568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Stuff – Box Sizing</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536" y="1844824"/>
            <a:ext cx="5728135"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3459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Pro-tip – Learn the Box Model</a:t>
            </a:r>
            <a:endParaRPr lang="en-GB" dirty="0"/>
          </a:p>
        </p:txBody>
      </p:sp>
      <p:sp>
        <p:nvSpPr>
          <p:cNvPr id="6" name="Content Placeholder 5"/>
          <p:cNvSpPr>
            <a:spLocks noGrp="1"/>
          </p:cNvSpPr>
          <p:nvPr>
            <p:ph idx="1"/>
          </p:nvPr>
        </p:nvSpPr>
        <p:spPr/>
        <p:txBody>
          <a:bodyPr/>
          <a:lstStyle/>
          <a:p>
            <a:r>
              <a:rPr lang="en-GB" dirty="0" smtClean="0"/>
              <a:t>The box –model is vital to layout of web pages.</a:t>
            </a:r>
          </a:p>
          <a:p>
            <a:r>
              <a:rPr lang="en-GB" dirty="0" smtClean="0"/>
              <a:t>Knowing &amp; understanding it will make your life much easier</a:t>
            </a:r>
          </a:p>
          <a:p>
            <a:r>
              <a:rPr lang="en-GB" dirty="0" smtClean="0"/>
              <a:t>The same applies to display modes, which we will come on to later.</a:t>
            </a:r>
          </a:p>
          <a:p>
            <a:r>
              <a:rPr lang="en-GB" dirty="0" smtClean="0"/>
              <a:t>I suggest you take extra time to play with the box model and display modes when this section is complete.</a:t>
            </a:r>
          </a:p>
          <a:p>
            <a:r>
              <a:rPr lang="en-GB" dirty="0" smtClean="0"/>
              <a:t>Again, browser’s developer tools help you with this</a:t>
            </a:r>
            <a:endParaRPr lang="en-GB" dirty="0"/>
          </a:p>
        </p:txBody>
      </p:sp>
    </p:spTree>
    <p:extLst>
      <p:ext uri="{BB962C8B-B14F-4D97-AF65-F5344CB8AC3E}">
        <p14:creationId xmlns:p14="http://schemas.microsoft.com/office/powerpoint/2010/main" val="54432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smtClean="0"/>
              <a:t>Recap: Horizontal alignment</a:t>
            </a:r>
            <a:endParaRPr lang="en-GB" sz="4000" dirty="0"/>
          </a:p>
        </p:txBody>
      </p:sp>
      <p:sp>
        <p:nvSpPr>
          <p:cNvPr id="3" name="Content Placeholder 2"/>
          <p:cNvSpPr>
            <a:spLocks noGrp="1"/>
          </p:cNvSpPr>
          <p:nvPr>
            <p:ph sz="half" idx="1"/>
          </p:nvPr>
        </p:nvSpPr>
        <p:spPr/>
        <p:txBody>
          <a:bodyPr>
            <a:normAutofit/>
          </a:bodyPr>
          <a:lstStyle/>
          <a:p>
            <a:pPr marL="0" indent="0">
              <a:buNone/>
            </a:pPr>
            <a:r>
              <a:rPr lang="en-GB" sz="1200" dirty="0">
                <a:latin typeface="Consolas" panose="020B0609020204030204" pitchFamily="49" charset="0"/>
                <a:cs typeface="Consolas" panose="020B0609020204030204" pitchFamily="49" charset="0"/>
              </a:rPr>
              <a:t>&lt;!DOCTYPE html&gt;</a:t>
            </a:r>
          </a:p>
          <a:p>
            <a:pPr marL="0" indent="0">
              <a:buNone/>
            </a:pPr>
            <a:r>
              <a:rPr lang="en-GB" sz="1200" dirty="0">
                <a:latin typeface="Consolas" panose="020B0609020204030204" pitchFamily="49" charset="0"/>
                <a:cs typeface="Consolas" panose="020B0609020204030204" pitchFamily="49" charset="0"/>
              </a:rPr>
              <a:t>&lt;html&gt;</a:t>
            </a:r>
          </a:p>
          <a:p>
            <a:pPr marL="0" indent="0">
              <a:buNone/>
            </a:pPr>
            <a:r>
              <a:rPr lang="en-GB" sz="1200" dirty="0" smtClean="0">
                <a:latin typeface="Consolas" panose="020B0609020204030204" pitchFamily="49" charset="0"/>
                <a:cs typeface="Consolas" panose="020B0609020204030204" pitchFamily="49" charset="0"/>
              </a:rPr>
              <a:t>  &lt;</a:t>
            </a:r>
            <a:r>
              <a:rPr lang="en-GB" sz="1200" dirty="0">
                <a:latin typeface="Consolas" panose="020B0609020204030204" pitchFamily="49" charset="0"/>
                <a:cs typeface="Consolas" panose="020B0609020204030204" pitchFamily="49" charset="0"/>
              </a:rPr>
              <a:t>head&gt;</a:t>
            </a:r>
          </a:p>
          <a:p>
            <a:pPr marL="0" indent="0">
              <a:buNone/>
            </a:pPr>
            <a:r>
              <a:rPr lang="en-GB" sz="1200" dirty="0" smtClean="0">
                <a:latin typeface="Consolas" panose="020B0609020204030204" pitchFamily="49" charset="0"/>
                <a:cs typeface="Consolas" panose="020B0609020204030204" pitchFamily="49" charset="0"/>
              </a:rPr>
              <a:t>    &lt;</a:t>
            </a:r>
            <a:r>
              <a:rPr lang="en-GB" sz="1200" dirty="0">
                <a:latin typeface="Consolas" panose="020B0609020204030204" pitchFamily="49" charset="0"/>
                <a:cs typeface="Consolas" panose="020B0609020204030204" pitchFamily="49" charset="0"/>
              </a:rPr>
              <a:t>title&gt;Horizontal Align&lt;/title&gt;</a:t>
            </a:r>
          </a:p>
          <a:p>
            <a:pPr marL="0" indent="0">
              <a:buNone/>
            </a:pPr>
            <a:r>
              <a:rPr lang="en-GB" sz="1200" dirty="0" smtClean="0">
                <a:latin typeface="Consolas" panose="020B0609020204030204" pitchFamily="49" charset="0"/>
                <a:cs typeface="Consolas" panose="020B0609020204030204" pitchFamily="49" charset="0"/>
              </a:rPr>
              <a:t>  &lt;/</a:t>
            </a:r>
            <a:r>
              <a:rPr lang="en-GB" sz="1200" dirty="0">
                <a:latin typeface="Consolas" panose="020B0609020204030204" pitchFamily="49" charset="0"/>
                <a:cs typeface="Consolas" panose="020B0609020204030204" pitchFamily="49" charset="0"/>
              </a:rPr>
              <a:t>head&gt;</a:t>
            </a:r>
          </a:p>
          <a:p>
            <a:pPr marL="0" indent="0">
              <a:buNone/>
            </a:pPr>
            <a:r>
              <a:rPr lang="en-GB" sz="1200" dirty="0" smtClean="0">
                <a:latin typeface="Consolas" panose="020B0609020204030204" pitchFamily="49" charset="0"/>
                <a:cs typeface="Consolas" panose="020B0609020204030204" pitchFamily="49" charset="0"/>
              </a:rPr>
              <a:t>  &lt;</a:t>
            </a:r>
            <a:r>
              <a:rPr lang="en-GB" sz="1200" dirty="0">
                <a:latin typeface="Consolas" panose="020B0609020204030204" pitchFamily="49" charset="0"/>
                <a:cs typeface="Consolas" panose="020B0609020204030204" pitchFamily="49" charset="0"/>
              </a:rPr>
              <a:t>body&gt;</a:t>
            </a:r>
          </a:p>
          <a:p>
            <a:pPr marL="0" indent="0">
              <a:buNone/>
            </a:pPr>
            <a:r>
              <a:rPr lang="en-GB" sz="1200" dirty="0" smtClean="0">
                <a:latin typeface="Consolas" panose="020B0609020204030204" pitchFamily="49" charset="0"/>
                <a:cs typeface="Consolas" panose="020B0609020204030204" pitchFamily="49" charset="0"/>
              </a:rPr>
              <a:t>    &lt;</a:t>
            </a:r>
            <a:r>
              <a:rPr lang="en-GB" sz="1200" dirty="0">
                <a:latin typeface="Consolas" panose="020B0609020204030204" pitchFamily="49" charset="0"/>
                <a:cs typeface="Consolas" panose="020B0609020204030204" pitchFamily="49" charset="0"/>
              </a:rPr>
              <a:t>p style</a:t>
            </a:r>
            <a:r>
              <a:rPr lang="en-GB" sz="1200" dirty="0" smtClean="0">
                <a:latin typeface="Consolas" panose="020B0609020204030204" pitchFamily="49" charset="0"/>
                <a:cs typeface="Consolas" panose="020B0609020204030204" pitchFamily="49" charset="0"/>
              </a:rPr>
              <a:t>="</a:t>
            </a:r>
            <a:r>
              <a:rPr lang="en-GB" sz="1200" dirty="0" err="1" smtClean="0">
                <a:latin typeface="Consolas" panose="020B0609020204030204" pitchFamily="49" charset="0"/>
                <a:cs typeface="Consolas" panose="020B0609020204030204" pitchFamily="49" charset="0"/>
              </a:rPr>
              <a:t>text-align:left</a:t>
            </a:r>
            <a:r>
              <a:rPr lang="en-GB" sz="1200" dirty="0">
                <a:latin typeface="Consolas" panose="020B0609020204030204" pitchFamily="49" charset="0"/>
                <a:cs typeface="Consolas" panose="020B0609020204030204" pitchFamily="49" charset="0"/>
              </a:rPr>
              <a:t>" &gt;Left&lt;/p&gt;</a:t>
            </a:r>
          </a:p>
          <a:p>
            <a:pPr marL="0" indent="0">
              <a:buNone/>
            </a:pPr>
            <a:r>
              <a:rPr lang="en-GB" sz="1200" dirty="0" smtClean="0">
                <a:latin typeface="Consolas" panose="020B0609020204030204" pitchFamily="49" charset="0"/>
                <a:cs typeface="Consolas" panose="020B0609020204030204" pitchFamily="49" charset="0"/>
              </a:rPr>
              <a:t>    &lt;</a:t>
            </a:r>
            <a:r>
              <a:rPr lang="en-GB" sz="1200" dirty="0">
                <a:latin typeface="Consolas" panose="020B0609020204030204" pitchFamily="49" charset="0"/>
                <a:cs typeface="Consolas" panose="020B0609020204030204" pitchFamily="49" charset="0"/>
              </a:rPr>
              <a:t>p style</a:t>
            </a:r>
            <a:r>
              <a:rPr lang="en-GB" sz="1200" dirty="0" smtClean="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text-align:center</a:t>
            </a:r>
            <a:r>
              <a:rPr lang="en-GB" sz="1200" dirty="0">
                <a:latin typeface="Consolas" panose="020B0609020204030204" pitchFamily="49" charset="0"/>
                <a:cs typeface="Consolas" panose="020B0609020204030204" pitchFamily="49" charset="0"/>
              </a:rPr>
              <a:t>" &gt;Centre&lt;/p&gt;</a:t>
            </a:r>
          </a:p>
          <a:p>
            <a:pPr marL="0" indent="0">
              <a:buNone/>
            </a:pPr>
            <a:r>
              <a:rPr lang="en-GB" sz="1200" dirty="0" smtClean="0">
                <a:latin typeface="Consolas" panose="020B0609020204030204" pitchFamily="49" charset="0"/>
                <a:cs typeface="Consolas" panose="020B0609020204030204" pitchFamily="49" charset="0"/>
              </a:rPr>
              <a:t>    &lt;</a:t>
            </a:r>
            <a:r>
              <a:rPr lang="en-GB" sz="1200" dirty="0">
                <a:latin typeface="Consolas" panose="020B0609020204030204" pitchFamily="49" charset="0"/>
                <a:cs typeface="Consolas" panose="020B0609020204030204" pitchFamily="49" charset="0"/>
              </a:rPr>
              <a:t>p style</a:t>
            </a:r>
            <a:r>
              <a:rPr lang="en-GB" sz="1200" dirty="0" smtClean="0">
                <a:latin typeface="Consolas" panose="020B0609020204030204" pitchFamily="49" charset="0"/>
                <a:cs typeface="Consolas" panose="020B0609020204030204" pitchFamily="49" charset="0"/>
              </a:rPr>
              <a:t>="</a:t>
            </a:r>
            <a:r>
              <a:rPr lang="en-GB" sz="1200" dirty="0" err="1" smtClean="0">
                <a:latin typeface="Consolas" panose="020B0609020204030204" pitchFamily="49" charset="0"/>
                <a:cs typeface="Consolas" panose="020B0609020204030204" pitchFamily="49" charset="0"/>
              </a:rPr>
              <a:t>text-align:right</a:t>
            </a:r>
            <a:r>
              <a:rPr lang="en-GB" sz="1200" dirty="0">
                <a:latin typeface="Consolas" panose="020B0609020204030204" pitchFamily="49" charset="0"/>
                <a:cs typeface="Consolas" panose="020B0609020204030204" pitchFamily="49" charset="0"/>
              </a:rPr>
              <a:t>" &gt;Right&lt;/p&gt;</a:t>
            </a:r>
          </a:p>
          <a:p>
            <a:pPr marL="0" indent="0">
              <a:buNone/>
            </a:pPr>
            <a:r>
              <a:rPr lang="en-GB" sz="1200" dirty="0" smtClean="0">
                <a:latin typeface="Consolas" panose="020B0609020204030204" pitchFamily="49" charset="0"/>
                <a:cs typeface="Consolas" panose="020B0609020204030204" pitchFamily="49" charset="0"/>
              </a:rPr>
              <a:t>&lt;/</a:t>
            </a:r>
            <a:r>
              <a:rPr lang="en-GB" sz="1200" dirty="0">
                <a:latin typeface="Consolas" panose="020B0609020204030204" pitchFamily="49" charset="0"/>
                <a:cs typeface="Consolas" panose="020B0609020204030204" pitchFamily="49" charset="0"/>
              </a:rPr>
              <a:t>body&gt;</a:t>
            </a:r>
          </a:p>
          <a:p>
            <a:pPr marL="0" indent="0">
              <a:buNone/>
            </a:pPr>
            <a:r>
              <a:rPr lang="en-GB" sz="1200" dirty="0">
                <a:latin typeface="Consolas" panose="020B0609020204030204" pitchFamily="49" charset="0"/>
                <a:cs typeface="Consolas" panose="020B0609020204030204" pitchFamily="49" charset="0"/>
              </a:rPr>
              <a:t>&lt;/</a:t>
            </a:r>
            <a:r>
              <a:rPr lang="en-GB" sz="1200" dirty="0" smtClean="0">
                <a:latin typeface="Consolas" panose="020B0609020204030204" pitchFamily="49" charset="0"/>
                <a:cs typeface="Consolas" panose="020B0609020204030204" pitchFamily="49" charset="0"/>
              </a:rPr>
              <a:t>html&gt;</a:t>
            </a:r>
          </a:p>
          <a:p>
            <a:pPr marL="0" indent="0">
              <a:buNone/>
            </a:pPr>
            <a:endParaRPr lang="en-GB" sz="1400" dirty="0" smtClean="0"/>
          </a:p>
          <a:p>
            <a:pPr marL="0" indent="0">
              <a:buNone/>
            </a:pPr>
            <a:r>
              <a:rPr lang="en-GB" sz="1400" dirty="0" smtClean="0"/>
              <a:t>I’ve added borders to the diagram, so you’ve got some idea of position</a:t>
            </a:r>
            <a:endParaRPr lang="en-GB" sz="1400" dirty="0"/>
          </a:p>
        </p:txBody>
      </p:sp>
      <p:pic>
        <p:nvPicPr>
          <p:cNvPr id="5122"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4008" y="1988840"/>
            <a:ext cx="4038600" cy="1494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1988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Exercise – span v div</a:t>
            </a:r>
            <a:endParaRPr lang="en-GB" dirty="0"/>
          </a:p>
        </p:txBody>
      </p:sp>
      <p:sp>
        <p:nvSpPr>
          <p:cNvPr id="6" name="Content Placeholder 5"/>
          <p:cNvSpPr>
            <a:spLocks noGrp="1"/>
          </p:cNvSpPr>
          <p:nvPr>
            <p:ph idx="1"/>
          </p:nvPr>
        </p:nvSpPr>
        <p:spPr/>
        <p:txBody>
          <a:bodyPr/>
          <a:lstStyle/>
          <a:p>
            <a:pPr marL="0" indent="0">
              <a:buNone/>
            </a:pPr>
            <a:r>
              <a:rPr lang="en-GB" dirty="0" smtClean="0"/>
              <a:t>The basic elements </a:t>
            </a:r>
            <a:r>
              <a:rPr lang="en-GB" dirty="0" smtClean="0">
                <a:latin typeface="Consolas" panose="020B0609020204030204" pitchFamily="49" charset="0"/>
                <a:cs typeface="Consolas" panose="020B0609020204030204" pitchFamily="49" charset="0"/>
              </a:rPr>
              <a:t>&lt;span&gt; </a:t>
            </a:r>
            <a:r>
              <a:rPr lang="en-GB" dirty="0" smtClean="0"/>
              <a:t>and </a:t>
            </a:r>
            <a:r>
              <a:rPr lang="en-GB" dirty="0">
                <a:latin typeface="Consolas" panose="020B0609020204030204" pitchFamily="49" charset="0"/>
                <a:cs typeface="Consolas" panose="020B0609020204030204" pitchFamily="49" charset="0"/>
              </a:rPr>
              <a:t>&lt;</a:t>
            </a:r>
            <a:r>
              <a:rPr lang="en-GB" dirty="0" smtClean="0">
                <a:latin typeface="Consolas" panose="020B0609020204030204" pitchFamily="49" charset="0"/>
                <a:cs typeface="Consolas" panose="020B0609020204030204" pitchFamily="49" charset="0"/>
              </a:rPr>
              <a:t>div&gt; </a:t>
            </a:r>
            <a:r>
              <a:rPr lang="en-GB" dirty="0" smtClean="0"/>
              <a:t>both define areas within the document. They are commonly used for layout.</a:t>
            </a:r>
          </a:p>
          <a:p>
            <a:r>
              <a:rPr lang="en-GB" dirty="0" smtClean="0"/>
              <a:t>Try to create three </a:t>
            </a:r>
            <a:r>
              <a:rPr lang="en-GB" dirty="0" err="1" smtClean="0">
                <a:latin typeface="Consolas" panose="020B0609020204030204" pitchFamily="49" charset="0"/>
                <a:cs typeface="Consolas" panose="020B0609020204030204" pitchFamily="49" charset="0"/>
              </a:rPr>
              <a:t>div</a:t>
            </a:r>
            <a:r>
              <a:rPr lang="en-GB" dirty="0" err="1" smtClean="0"/>
              <a:t>s</a:t>
            </a:r>
            <a:r>
              <a:rPr lang="en-GB" dirty="0" smtClean="0"/>
              <a:t> in a new html document, testing the left, centre and right text-alignments</a:t>
            </a:r>
          </a:p>
          <a:p>
            <a:r>
              <a:rPr lang="en-GB" dirty="0" smtClean="0"/>
              <a:t>Now try the same thing with </a:t>
            </a:r>
            <a:r>
              <a:rPr lang="en-GB" dirty="0" smtClean="0">
                <a:latin typeface="Consolas" panose="020B0609020204030204" pitchFamily="49" charset="0"/>
                <a:cs typeface="Consolas" panose="020B0609020204030204" pitchFamily="49" charset="0"/>
              </a:rPr>
              <a:t>spans</a:t>
            </a:r>
            <a:r>
              <a:rPr lang="en-GB" dirty="0" smtClean="0"/>
              <a:t>. </a:t>
            </a:r>
          </a:p>
          <a:p>
            <a:pPr lvl="1"/>
            <a:r>
              <a:rPr lang="en-GB" dirty="0" smtClean="0"/>
              <a:t>If this doesn’t work – you can put each span element into its own line – you can use </a:t>
            </a:r>
            <a:r>
              <a:rPr lang="en-GB" sz="2600" dirty="0">
                <a:latin typeface="Consolas" panose="020B0609020204030204" pitchFamily="49" charset="0"/>
                <a:cs typeface="Consolas" panose="020B0609020204030204" pitchFamily="49" charset="0"/>
              </a:rPr>
              <a:t>&lt;</a:t>
            </a:r>
            <a:r>
              <a:rPr lang="en-GB" sz="2600" dirty="0" err="1">
                <a:latin typeface="Consolas" panose="020B0609020204030204" pitchFamily="49" charset="0"/>
                <a:cs typeface="Consolas" panose="020B0609020204030204" pitchFamily="49" charset="0"/>
              </a:rPr>
              <a:t>br</a:t>
            </a:r>
            <a:r>
              <a:rPr lang="en-GB" sz="2600" dirty="0">
                <a:latin typeface="Consolas" panose="020B0609020204030204" pitchFamily="49" charset="0"/>
                <a:cs typeface="Consolas" panose="020B0609020204030204" pitchFamily="49" charset="0"/>
              </a:rPr>
              <a:t>&gt; </a:t>
            </a:r>
            <a:r>
              <a:rPr lang="en-GB" dirty="0" smtClean="0"/>
              <a:t>(break to separate) or even put into containing </a:t>
            </a:r>
            <a:r>
              <a:rPr lang="en-GB" sz="2600" dirty="0">
                <a:latin typeface="Consolas" panose="020B0609020204030204" pitchFamily="49" charset="0"/>
                <a:cs typeface="Consolas" panose="020B0609020204030204" pitchFamily="49" charset="0"/>
              </a:rPr>
              <a:t>&lt;div&gt; </a:t>
            </a:r>
            <a:r>
              <a:rPr lang="en-GB" dirty="0" smtClean="0"/>
              <a:t>elements</a:t>
            </a:r>
          </a:p>
          <a:p>
            <a:pPr marL="0" indent="0">
              <a:buNone/>
            </a:pPr>
            <a:r>
              <a:rPr lang="en-GB" i="1" dirty="0" smtClean="0"/>
              <a:t>What happened to the spans?</a:t>
            </a:r>
          </a:p>
        </p:txBody>
      </p:sp>
    </p:spTree>
    <p:extLst>
      <p:ext uri="{BB962C8B-B14F-4D97-AF65-F5344CB8AC3E}">
        <p14:creationId xmlns:p14="http://schemas.microsoft.com/office/powerpoint/2010/main" val="5779192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Display Modes - Block</a:t>
            </a:r>
            <a:endParaRPr lang="en-GB" dirty="0"/>
          </a:p>
        </p:txBody>
      </p:sp>
      <p:sp>
        <p:nvSpPr>
          <p:cNvPr id="3" name="Content Placeholder 2"/>
          <p:cNvSpPr>
            <a:spLocks noGrp="1"/>
          </p:cNvSpPr>
          <p:nvPr>
            <p:ph idx="1"/>
          </p:nvPr>
        </p:nvSpPr>
        <p:spPr/>
        <p:txBody>
          <a:bodyPr/>
          <a:lstStyle/>
          <a:p>
            <a:r>
              <a:rPr lang="en-GB" dirty="0" smtClean="0"/>
              <a:t>Starts </a:t>
            </a:r>
            <a:r>
              <a:rPr lang="en-GB" dirty="0"/>
              <a:t>on a new line and stretches out to the left and right as far as it can. </a:t>
            </a:r>
            <a:endParaRPr lang="en-GB" dirty="0" smtClean="0"/>
          </a:p>
          <a:p>
            <a:r>
              <a:rPr lang="en-GB" dirty="0" smtClean="0"/>
              <a:t>By default  &lt;</a:t>
            </a:r>
            <a:r>
              <a:rPr lang="en-GB" dirty="0" smtClean="0">
                <a:latin typeface="Consolas" panose="020B0609020204030204" pitchFamily="49" charset="0"/>
                <a:cs typeface="Consolas" panose="020B0609020204030204" pitchFamily="49" charset="0"/>
              </a:rPr>
              <a:t>div&gt;</a:t>
            </a:r>
            <a:r>
              <a:rPr lang="en-GB" dirty="0"/>
              <a:t>, </a:t>
            </a:r>
            <a:r>
              <a:rPr lang="en-GB" dirty="0">
                <a:latin typeface="Consolas" panose="020B0609020204030204" pitchFamily="49" charset="0"/>
                <a:cs typeface="Consolas" panose="020B0609020204030204" pitchFamily="49" charset="0"/>
              </a:rPr>
              <a:t>&lt;p&gt;</a:t>
            </a:r>
            <a:r>
              <a:rPr lang="en-GB" dirty="0"/>
              <a:t> and  </a:t>
            </a:r>
            <a:r>
              <a:rPr lang="en-GB" dirty="0">
                <a:latin typeface="Consolas" panose="020B0609020204030204" pitchFamily="49" charset="0"/>
                <a:cs typeface="Consolas" panose="020B0609020204030204" pitchFamily="49" charset="0"/>
              </a:rPr>
              <a:t>&lt;form&gt; </a:t>
            </a:r>
            <a:r>
              <a:rPr lang="en-GB" dirty="0" smtClean="0"/>
              <a:t>are </a:t>
            </a:r>
            <a:r>
              <a:rPr lang="en-GB" dirty="0"/>
              <a:t>block-level elements</a:t>
            </a:r>
            <a:r>
              <a:rPr lang="en-GB" dirty="0" smtClean="0"/>
              <a:t> HTML5 adds</a:t>
            </a:r>
            <a:r>
              <a:rPr lang="en-GB" dirty="0"/>
              <a:t> </a:t>
            </a:r>
            <a:r>
              <a:rPr lang="en-GB" dirty="0">
                <a:latin typeface="Consolas" panose="020B0609020204030204" pitchFamily="49" charset="0"/>
                <a:cs typeface="Consolas" panose="020B0609020204030204" pitchFamily="49" charset="0"/>
              </a:rPr>
              <a:t>header</a:t>
            </a:r>
            <a:r>
              <a:rPr lang="en-GB" dirty="0"/>
              <a:t>, </a:t>
            </a:r>
            <a:r>
              <a:rPr lang="en-GB" dirty="0">
                <a:latin typeface="Consolas" panose="020B0609020204030204" pitchFamily="49" charset="0"/>
                <a:cs typeface="Consolas" panose="020B0609020204030204" pitchFamily="49" charset="0"/>
              </a:rPr>
              <a:t>footer</a:t>
            </a:r>
            <a:r>
              <a:rPr lang="en-GB" dirty="0"/>
              <a:t>, </a:t>
            </a:r>
            <a:r>
              <a:rPr lang="en-GB" dirty="0" smtClean="0">
                <a:latin typeface="Consolas" panose="020B0609020204030204" pitchFamily="49" charset="0"/>
                <a:cs typeface="Consolas" panose="020B0609020204030204" pitchFamily="49" charset="0"/>
              </a:rPr>
              <a:t>section</a:t>
            </a:r>
            <a:r>
              <a:rPr lang="en-GB" dirty="0" smtClean="0"/>
              <a:t>. Plus others</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645024"/>
            <a:ext cx="468630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91500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Display Modes - Inline</a:t>
            </a:r>
            <a:endParaRPr lang="en-GB" dirty="0"/>
          </a:p>
        </p:txBody>
      </p:sp>
      <p:sp>
        <p:nvSpPr>
          <p:cNvPr id="3" name="Content Placeholder 2"/>
          <p:cNvSpPr>
            <a:spLocks noGrp="1"/>
          </p:cNvSpPr>
          <p:nvPr>
            <p:ph idx="1"/>
          </p:nvPr>
        </p:nvSpPr>
        <p:spPr/>
        <p:txBody>
          <a:bodyPr/>
          <a:lstStyle/>
          <a:p>
            <a:r>
              <a:rPr lang="en-GB" dirty="0"/>
              <a:t> </a:t>
            </a:r>
            <a:r>
              <a:rPr lang="en-GB" dirty="0" smtClean="0"/>
              <a:t>Inline elements </a:t>
            </a:r>
            <a:r>
              <a:rPr lang="en-GB" dirty="0"/>
              <a:t>can wrap some text inside a </a:t>
            </a:r>
            <a:r>
              <a:rPr lang="en-GB" dirty="0" smtClean="0"/>
              <a:t>paragraph</a:t>
            </a:r>
            <a:r>
              <a:rPr lang="en-GB" dirty="0"/>
              <a:t> without disrupting the flow of that </a:t>
            </a:r>
            <a:r>
              <a:rPr lang="en-GB" dirty="0" smtClean="0"/>
              <a:t>paragraph</a:t>
            </a:r>
          </a:p>
          <a:p>
            <a:r>
              <a:rPr lang="en-GB" dirty="0" smtClean="0">
                <a:latin typeface="Consolas" panose="020B0609020204030204" pitchFamily="49" charset="0"/>
                <a:cs typeface="Consolas" panose="020B0609020204030204" pitchFamily="49" charset="0"/>
              </a:rPr>
              <a:t>&lt;span&gt;</a:t>
            </a:r>
            <a:r>
              <a:rPr lang="en-GB" dirty="0" smtClean="0"/>
              <a:t> and &lt;a&gt; both do this.</a:t>
            </a:r>
          </a:p>
          <a:p>
            <a:r>
              <a:rPr lang="en-GB" dirty="0" smtClean="0"/>
              <a:t>Inline elements can be made block (or any display mode) by setting their style: </a:t>
            </a:r>
            <a:r>
              <a:rPr lang="en-GB" dirty="0">
                <a:latin typeface="Consolas" panose="020B0609020204030204" pitchFamily="49" charset="0"/>
                <a:cs typeface="Consolas" panose="020B0609020204030204" pitchFamily="49" charset="0"/>
              </a:rPr>
              <a:t>span</a:t>
            </a:r>
            <a:r>
              <a:rPr lang="en-GB" dirty="0"/>
              <a:t>s</a:t>
            </a:r>
            <a:r>
              <a:rPr lang="en-GB" dirty="0" smtClean="0"/>
              <a:t> can be made to behave like </a:t>
            </a:r>
            <a:r>
              <a:rPr lang="en-GB" dirty="0" err="1">
                <a:latin typeface="Consolas" panose="020B0609020204030204" pitchFamily="49" charset="0"/>
                <a:cs typeface="Consolas" panose="020B0609020204030204" pitchFamily="49" charset="0"/>
              </a:rPr>
              <a:t>div</a:t>
            </a:r>
            <a:r>
              <a:rPr lang="en-GB" dirty="0" err="1" smtClean="0"/>
              <a:t>s</a:t>
            </a:r>
            <a:r>
              <a:rPr lang="en-GB" dirty="0" smtClean="0"/>
              <a:t> and vice-versa.</a:t>
            </a:r>
          </a:p>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869160"/>
            <a:ext cx="46767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31921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4000" dirty="0" smtClean="0"/>
              <a:t>Remember the Alignment Problem?</a:t>
            </a:r>
            <a:endParaRPr lang="en-GB" sz="4000" dirty="0"/>
          </a:p>
        </p:txBody>
      </p:sp>
      <p:sp>
        <p:nvSpPr>
          <p:cNvPr id="5" name="Content Placeholder 4"/>
          <p:cNvSpPr>
            <a:spLocks noGrp="1"/>
          </p:cNvSpPr>
          <p:nvPr>
            <p:ph idx="1"/>
          </p:nvPr>
        </p:nvSpPr>
        <p:spPr/>
        <p:txBody>
          <a:bodyPr/>
          <a:lstStyle/>
          <a:p>
            <a:r>
              <a:rPr lang="en-GB" dirty="0" smtClean="0"/>
              <a:t>Remember the alignment problem with left, centre and right spans – this explains why they didn’t work and the </a:t>
            </a:r>
            <a:r>
              <a:rPr lang="en-GB" dirty="0" err="1" smtClean="0"/>
              <a:t>divs</a:t>
            </a:r>
            <a:r>
              <a:rPr lang="en-GB" dirty="0" smtClean="0"/>
              <a:t> did:</a:t>
            </a:r>
          </a:p>
          <a:p>
            <a:pPr lvl="1"/>
            <a:r>
              <a:rPr lang="en-GB" dirty="0">
                <a:latin typeface="Consolas" panose="020B0609020204030204" pitchFamily="49" charset="0"/>
                <a:cs typeface="Consolas" panose="020B0609020204030204" pitchFamily="49" charset="0"/>
              </a:rPr>
              <a:t>s</a:t>
            </a:r>
            <a:r>
              <a:rPr lang="en-GB" dirty="0" smtClean="0">
                <a:latin typeface="Consolas" panose="020B0609020204030204" pitchFamily="49" charset="0"/>
                <a:cs typeface="Consolas" panose="020B0609020204030204" pitchFamily="49" charset="0"/>
              </a:rPr>
              <a:t>pans</a:t>
            </a:r>
            <a:r>
              <a:rPr lang="en-GB" dirty="0" smtClean="0"/>
              <a:t> are </a:t>
            </a:r>
            <a:r>
              <a:rPr lang="en-GB" i="1" dirty="0" smtClean="0"/>
              <a:t>inline</a:t>
            </a:r>
            <a:r>
              <a:rPr lang="en-GB" dirty="0" smtClean="0"/>
              <a:t>, they size to their content by default – so left centre and right are all the same.</a:t>
            </a:r>
            <a:r>
              <a:rPr lang="en-GB" dirty="0"/>
              <a:t> </a:t>
            </a:r>
            <a:r>
              <a:rPr lang="en-GB" dirty="0" smtClean="0"/>
              <a:t>Setting widths has no effect by default.</a:t>
            </a:r>
          </a:p>
          <a:p>
            <a:pPr lvl="1"/>
            <a:r>
              <a:rPr lang="en-GB" dirty="0" err="1">
                <a:latin typeface="Consolas" panose="020B0609020204030204" pitchFamily="49" charset="0"/>
                <a:cs typeface="Consolas" panose="020B0609020204030204" pitchFamily="49" charset="0"/>
              </a:rPr>
              <a:t>divs</a:t>
            </a:r>
            <a:r>
              <a:rPr lang="en-GB" dirty="0" smtClean="0"/>
              <a:t> are </a:t>
            </a:r>
            <a:r>
              <a:rPr lang="en-GB" i="1" dirty="0" smtClean="0"/>
              <a:t>block</a:t>
            </a:r>
            <a:r>
              <a:rPr lang="en-GB" dirty="0" smtClean="0"/>
              <a:t> elements – they spread horizontally as far as they can – so the alignment worked. </a:t>
            </a:r>
            <a:r>
              <a:rPr lang="en-GB" dirty="0" err="1">
                <a:latin typeface="Consolas" panose="020B0609020204030204" pitchFamily="49" charset="0"/>
                <a:cs typeface="Consolas" panose="020B0609020204030204" pitchFamily="49" charset="0"/>
              </a:rPr>
              <a:t>divs</a:t>
            </a:r>
            <a:r>
              <a:rPr lang="en-GB" dirty="0"/>
              <a:t> </a:t>
            </a:r>
            <a:r>
              <a:rPr lang="en-GB" dirty="0" smtClean="0"/>
              <a:t>can have their width set.</a:t>
            </a:r>
          </a:p>
        </p:txBody>
      </p:sp>
    </p:spTree>
    <p:extLst>
      <p:ext uri="{BB962C8B-B14F-4D97-AF65-F5344CB8AC3E}">
        <p14:creationId xmlns:p14="http://schemas.microsoft.com/office/powerpoint/2010/main" val="2218691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692696"/>
            <a:ext cx="8229600" cy="1143000"/>
          </a:xfrm>
        </p:spPr>
        <p:txBody>
          <a:bodyPr>
            <a:noAutofit/>
          </a:bodyPr>
          <a:lstStyle/>
          <a:p>
            <a:r>
              <a:rPr lang="en-GB" sz="3200" dirty="0" smtClean="0"/>
              <a:t>Exercise –Style the Hendon Herald Header</a:t>
            </a:r>
            <a:endParaRPr lang="en-GB" sz="3200" dirty="0"/>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3555232"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672916"/>
            <a:ext cx="325599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67544" y="1907540"/>
            <a:ext cx="2829044" cy="646331"/>
          </a:xfrm>
          <a:prstGeom prst="rect">
            <a:avLst/>
          </a:prstGeom>
          <a:noFill/>
        </p:spPr>
        <p:txBody>
          <a:bodyPr wrap="none" rtlCol="0">
            <a:spAutoFit/>
          </a:bodyPr>
          <a:lstStyle/>
          <a:p>
            <a:r>
              <a:rPr lang="en-GB" dirty="0" smtClean="0"/>
              <a:t>Currently underwhelming </a:t>
            </a:r>
          </a:p>
          <a:p>
            <a:r>
              <a:rPr lang="en-GB" dirty="0" smtClean="0"/>
              <a:t>we want:</a:t>
            </a:r>
            <a:endParaRPr lang="en-GB" dirty="0"/>
          </a:p>
        </p:txBody>
      </p:sp>
      <p:sp>
        <p:nvSpPr>
          <p:cNvPr id="10" name="TextBox 9"/>
          <p:cNvSpPr txBox="1"/>
          <p:nvPr/>
        </p:nvSpPr>
        <p:spPr>
          <a:xfrm>
            <a:off x="4508872" y="2184539"/>
            <a:ext cx="1102289" cy="369332"/>
          </a:xfrm>
          <a:prstGeom prst="rect">
            <a:avLst/>
          </a:prstGeom>
          <a:noFill/>
        </p:spPr>
        <p:txBody>
          <a:bodyPr wrap="none" rtlCol="0">
            <a:spAutoFit/>
          </a:bodyPr>
          <a:lstStyle/>
          <a:p>
            <a:r>
              <a:rPr lang="en-GB" dirty="0" smtClean="0"/>
              <a:t>But have:</a:t>
            </a:r>
            <a:endParaRPr lang="en-GB" dirty="0"/>
          </a:p>
        </p:txBody>
      </p:sp>
    </p:spTree>
    <p:extLst>
      <p:ext uri="{BB962C8B-B14F-4D97-AF65-F5344CB8AC3E}">
        <p14:creationId xmlns:p14="http://schemas.microsoft.com/office/powerpoint/2010/main" val="1011103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Overriding the </a:t>
            </a:r>
            <a:r>
              <a:rPr lang="en-GB" dirty="0"/>
              <a:t>D</a:t>
            </a:r>
            <a:r>
              <a:rPr lang="en-GB" dirty="0" smtClean="0"/>
              <a:t>efault Mode</a:t>
            </a:r>
            <a:endParaRPr lang="en-GB" dirty="0"/>
          </a:p>
        </p:txBody>
      </p:sp>
      <p:sp>
        <p:nvSpPr>
          <p:cNvPr id="3" name="Content Placeholder 2"/>
          <p:cNvSpPr>
            <a:spLocks noGrp="1"/>
          </p:cNvSpPr>
          <p:nvPr>
            <p:ph sz="half" idx="1"/>
          </p:nvPr>
        </p:nvSpPr>
        <p:spPr/>
        <p:txBody>
          <a:bodyPr>
            <a:normAutofit fontScale="47500" lnSpcReduction="20000"/>
          </a:bodyPr>
          <a:lstStyle/>
          <a:p>
            <a:pPr marL="0" indent="0">
              <a:buNone/>
            </a:pPr>
            <a:r>
              <a:rPr lang="en-GB" sz="4200" dirty="0" smtClean="0"/>
              <a:t>Can set the display mode in CSS.</a:t>
            </a:r>
          </a:p>
          <a:p>
            <a:pPr marL="0" indent="0">
              <a:buNone/>
            </a:pPr>
            <a:r>
              <a:rPr lang="en-GB" dirty="0" smtClean="0">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h2&gt;Inline Mode - Set Via CSS&lt;/h2&gt;</a:t>
            </a:r>
          </a:p>
          <a:p>
            <a:pPr marL="0" indent="0">
              <a:buNone/>
            </a:pPr>
            <a:r>
              <a:rPr lang="en-GB" dirty="0" smtClean="0">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div</a:t>
            </a:r>
            <a:r>
              <a:rPr lang="en-GB" dirty="0" smtClean="0">
                <a:latin typeface="Consolas" panose="020B0609020204030204" pitchFamily="49" charset="0"/>
                <a:cs typeface="Consolas" panose="020B0609020204030204" pitchFamily="49" charset="0"/>
              </a:rPr>
              <a:t>&gt;</a:t>
            </a:r>
          </a:p>
          <a:p>
            <a:pPr marL="0" indent="0">
              <a:buNone/>
            </a:pPr>
            <a:r>
              <a:rPr lang="en-GB" dirty="0" smtClean="0">
                <a:latin typeface="Consolas" panose="020B0609020204030204" pitchFamily="49" charset="0"/>
                <a:cs typeface="Consolas" panose="020B0609020204030204" pitchFamily="49" charset="0"/>
              </a:rPr>
              <a:t>    The </a:t>
            </a:r>
            <a:r>
              <a:rPr lang="en-GB" dirty="0">
                <a:latin typeface="Consolas" panose="020B0609020204030204" pitchFamily="49" charset="0"/>
                <a:cs typeface="Consolas" panose="020B0609020204030204" pitchFamily="49" charset="0"/>
              </a:rPr>
              <a:t>following is a div, it behaves </a:t>
            </a:r>
            <a:r>
              <a:rPr lang="en-GB" dirty="0" smtClean="0">
                <a:latin typeface="Consolas" panose="020B0609020204030204" pitchFamily="49" charset="0"/>
                <a:cs typeface="Consolas" panose="020B0609020204030204" pitchFamily="49" charset="0"/>
              </a:rPr>
              <a:t>like</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an </a:t>
            </a:r>
            <a:r>
              <a:rPr lang="en-GB" dirty="0">
                <a:latin typeface="Consolas" panose="020B0609020204030204" pitchFamily="49" charset="0"/>
                <a:cs typeface="Consolas" panose="020B0609020204030204" pitchFamily="49" charset="0"/>
              </a:rPr>
              <a:t>inline </a:t>
            </a:r>
            <a:r>
              <a:rPr lang="en-GB" dirty="0" smtClean="0">
                <a:latin typeface="Consolas" panose="020B0609020204030204" pitchFamily="49" charset="0"/>
                <a:cs typeface="Consolas" panose="020B0609020204030204" pitchFamily="49" charset="0"/>
              </a:rPr>
              <a:t>span</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&lt;div </a:t>
            </a:r>
            <a:r>
              <a:rPr lang="en-GB" dirty="0">
                <a:latin typeface="Consolas" panose="020B0609020204030204" pitchFamily="49" charset="0"/>
                <a:cs typeface="Consolas" panose="020B0609020204030204" pitchFamily="49" charset="0"/>
              </a:rPr>
              <a:t>style="</a:t>
            </a:r>
            <a:r>
              <a:rPr lang="en-GB" b="1" dirty="0" err="1">
                <a:solidFill>
                  <a:srgbClr val="00B050"/>
                </a:solidFill>
                <a:latin typeface="Consolas" panose="020B0609020204030204" pitchFamily="49" charset="0"/>
                <a:cs typeface="Consolas" panose="020B0609020204030204" pitchFamily="49" charset="0"/>
              </a:rPr>
              <a:t>display:inline</a:t>
            </a:r>
            <a:r>
              <a:rPr lang="en-GB" dirty="0" smtClean="0">
                <a:solidFill>
                  <a:srgbClr val="00B050"/>
                </a:solidFill>
                <a:latin typeface="Consolas" panose="020B0609020204030204" pitchFamily="49" charset="0"/>
                <a:cs typeface="Consolas" panose="020B0609020204030204" pitchFamily="49" charset="0"/>
              </a:rPr>
              <a:t>;</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div here</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&lt;/div&gt;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as </a:t>
            </a:r>
            <a:r>
              <a:rPr lang="en-GB" dirty="0">
                <a:latin typeface="Consolas" panose="020B0609020204030204" pitchFamily="49" charset="0"/>
                <a:cs typeface="Consolas" panose="020B0609020204030204" pitchFamily="49" charset="0"/>
              </a:rPr>
              <a:t>it's display mode has been set </a:t>
            </a:r>
            <a:r>
              <a:rPr lang="en-GB" dirty="0" smtClean="0">
                <a:latin typeface="Consolas" panose="020B0609020204030204" pitchFamily="49" charset="0"/>
                <a:cs typeface="Consolas" panose="020B0609020204030204" pitchFamily="49" charset="0"/>
              </a:rPr>
              <a:t>to</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inline</a:t>
            </a:r>
          </a:p>
          <a:p>
            <a:pPr marL="0" indent="0">
              <a:buNone/>
            </a:pPr>
            <a:r>
              <a:rPr lang="en-GB" dirty="0" smtClean="0">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div&gt;</a:t>
            </a:r>
          </a:p>
          <a:p>
            <a:pPr marL="0" indent="0">
              <a:buNone/>
            </a:pPr>
            <a:r>
              <a:rPr lang="en-GB" dirty="0" smtClean="0">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h2&gt;Block Mode - Set Via CSS&lt;/h2&gt;</a:t>
            </a:r>
          </a:p>
          <a:p>
            <a:pPr marL="0" indent="0">
              <a:buNone/>
            </a:pPr>
            <a:r>
              <a:rPr lang="en-GB" dirty="0" smtClean="0">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div</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The </a:t>
            </a:r>
            <a:r>
              <a:rPr lang="en-GB" dirty="0">
                <a:latin typeface="Consolas" panose="020B0609020204030204" pitchFamily="49" charset="0"/>
                <a:cs typeface="Consolas" panose="020B0609020204030204" pitchFamily="49" charset="0"/>
              </a:rPr>
              <a:t>following is a span, it is </a:t>
            </a:r>
            <a:r>
              <a:rPr lang="en-GB" dirty="0" smtClean="0">
                <a:latin typeface="Consolas" panose="020B0609020204030204" pitchFamily="49" charset="0"/>
                <a:cs typeface="Consolas" panose="020B0609020204030204" pitchFamily="49" charset="0"/>
              </a:rPr>
              <a:t>behaves</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like </a:t>
            </a:r>
            <a:r>
              <a:rPr lang="en-GB" dirty="0">
                <a:latin typeface="Consolas" panose="020B0609020204030204" pitchFamily="49" charset="0"/>
                <a:cs typeface="Consolas" panose="020B0609020204030204" pitchFamily="49" charset="0"/>
              </a:rPr>
              <a:t>a div (block) </a:t>
            </a:r>
            <a:endParaRPr lang="en-GB" dirty="0" smtClean="0">
              <a:latin typeface="Consolas" panose="020B0609020204030204" pitchFamily="49" charset="0"/>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span style="</a:t>
            </a:r>
            <a:r>
              <a:rPr lang="en-GB" b="1" dirty="0" err="1">
                <a:solidFill>
                  <a:srgbClr val="FF0000"/>
                </a:solidFill>
                <a:latin typeface="Consolas" panose="020B0609020204030204" pitchFamily="49" charset="0"/>
                <a:cs typeface="Consolas" panose="020B0609020204030204" pitchFamily="49" charset="0"/>
              </a:rPr>
              <a:t>display:block</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span here</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&lt;/span&gt;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as </a:t>
            </a:r>
            <a:r>
              <a:rPr lang="en-GB" dirty="0">
                <a:latin typeface="Consolas" panose="020B0609020204030204" pitchFamily="49" charset="0"/>
                <a:cs typeface="Consolas" panose="020B0609020204030204" pitchFamily="49" charset="0"/>
              </a:rPr>
              <a:t>it's display mode has been set </a:t>
            </a:r>
            <a:r>
              <a:rPr lang="en-GB" dirty="0" smtClean="0">
                <a:latin typeface="Consolas" panose="020B0609020204030204" pitchFamily="49" charset="0"/>
                <a:cs typeface="Consolas" panose="020B0609020204030204" pitchFamily="49" charset="0"/>
              </a:rPr>
              <a:t>to</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block</a:t>
            </a:r>
          </a:p>
          <a:p>
            <a:pPr marL="0" indent="0">
              <a:buNone/>
            </a:pPr>
            <a:r>
              <a:rPr lang="en-GB" dirty="0" smtClean="0">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div</a:t>
            </a:r>
            <a:r>
              <a:rPr lang="en-GB" dirty="0" smtClean="0">
                <a:latin typeface="Consolas" panose="020B0609020204030204" pitchFamily="49" charset="0"/>
                <a:cs typeface="Consolas" panose="020B0609020204030204" pitchFamily="49" charset="0"/>
              </a:rPr>
              <a:t>&gt;</a:t>
            </a:r>
            <a:endParaRPr lang="en-GB" dirty="0">
              <a:latin typeface="Consolas" panose="020B0609020204030204" pitchFamily="49" charset="0"/>
              <a:cs typeface="Consolas" panose="020B0609020204030204" pitchFamily="49" charset="0"/>
            </a:endParaRPr>
          </a:p>
        </p:txBody>
      </p:sp>
      <p:pic>
        <p:nvPicPr>
          <p:cNvPr id="7"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16016" y="1916832"/>
            <a:ext cx="4038600" cy="197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740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Display Modes – Inline-Block</a:t>
            </a:r>
            <a:endParaRPr lang="en-GB" dirty="0"/>
          </a:p>
        </p:txBody>
      </p:sp>
      <p:sp>
        <p:nvSpPr>
          <p:cNvPr id="3" name="Content Placeholder 2"/>
          <p:cNvSpPr>
            <a:spLocks noGrp="1"/>
          </p:cNvSpPr>
          <p:nvPr>
            <p:ph idx="1"/>
          </p:nvPr>
        </p:nvSpPr>
        <p:spPr/>
        <p:txBody>
          <a:bodyPr/>
          <a:lstStyle/>
          <a:p>
            <a:r>
              <a:rPr lang="en-GB" dirty="0" smtClean="0"/>
              <a:t>There was a problem raised by the previous exercise: What if we want to have and inline (</a:t>
            </a:r>
            <a:r>
              <a:rPr lang="en-GB" dirty="0" err="1" smtClean="0"/>
              <a:t>ie</a:t>
            </a:r>
            <a:r>
              <a:rPr lang="en-GB" dirty="0" smtClean="0"/>
              <a:t> on the same line as other elements) element, but we want to be able to size it?</a:t>
            </a:r>
          </a:p>
          <a:p>
            <a:r>
              <a:rPr lang="en-GB" dirty="0" smtClean="0"/>
              <a:t>inline-block : Like inline element  - stay inline to where they are, but can have defined width and/or height. – Useful for layout!</a:t>
            </a:r>
          </a:p>
          <a:p>
            <a:endParaRPr lang="en-GB" dirty="0" smtClean="0"/>
          </a:p>
          <a:p>
            <a:pPr marL="0" indent="0">
              <a:buNone/>
            </a:pP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63" y="4869160"/>
            <a:ext cx="6507163"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6663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Exercise – Display Mode</a:t>
            </a:r>
            <a:endParaRPr lang="en-GB" dirty="0"/>
          </a:p>
        </p:txBody>
      </p:sp>
      <p:sp>
        <p:nvSpPr>
          <p:cNvPr id="6" name="Content Placeholder 5"/>
          <p:cNvSpPr>
            <a:spLocks noGrp="1"/>
          </p:cNvSpPr>
          <p:nvPr>
            <p:ph idx="1"/>
          </p:nvPr>
        </p:nvSpPr>
        <p:spPr/>
        <p:txBody>
          <a:bodyPr/>
          <a:lstStyle/>
          <a:p>
            <a:r>
              <a:rPr lang="en-GB" dirty="0" smtClean="0"/>
              <a:t>Make a copy of the file you created for the exercise text-alignment exercise and re-name</a:t>
            </a:r>
          </a:p>
          <a:p>
            <a:r>
              <a:rPr lang="en-GB" dirty="0" smtClean="0"/>
              <a:t>Make the centred div inline and the centred span block</a:t>
            </a:r>
          </a:p>
          <a:p>
            <a:r>
              <a:rPr lang="en-GB" dirty="0" smtClean="0"/>
              <a:t>For the right aligned </a:t>
            </a:r>
            <a:r>
              <a:rPr lang="en-GB" dirty="0" err="1" smtClean="0"/>
              <a:t>divs</a:t>
            </a:r>
            <a:r>
              <a:rPr lang="en-GB" dirty="0" smtClean="0"/>
              <a:t> and spans – set widths for these.</a:t>
            </a:r>
          </a:p>
          <a:p>
            <a:r>
              <a:rPr lang="en-GB" dirty="0" smtClean="0"/>
              <a:t>For the left aligned </a:t>
            </a:r>
            <a:r>
              <a:rPr lang="en-GB" dirty="0" err="1" smtClean="0"/>
              <a:t>divs</a:t>
            </a:r>
            <a:r>
              <a:rPr lang="en-GB" dirty="0" smtClean="0"/>
              <a:t> and spans – set widths, but add text to se what happens when this overruns the fixed width.</a:t>
            </a:r>
          </a:p>
          <a:p>
            <a:pPr marL="0" indent="0">
              <a:buNone/>
            </a:pPr>
            <a:r>
              <a:rPr lang="en-GB" dirty="0" smtClean="0"/>
              <a:t>See this fixed width span – did it work?</a:t>
            </a:r>
          </a:p>
        </p:txBody>
      </p:sp>
    </p:spTree>
    <p:extLst>
      <p:ext uri="{BB962C8B-B14F-4D97-AF65-F5344CB8AC3E}">
        <p14:creationId xmlns:p14="http://schemas.microsoft.com/office/powerpoint/2010/main" val="1999213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smtClean="0"/>
              <a:t>Start to Lay out The Herald Header</a:t>
            </a:r>
            <a:endParaRPr lang="en-GB" sz="4000" dirty="0"/>
          </a:p>
        </p:txBody>
      </p:sp>
      <p:sp>
        <p:nvSpPr>
          <p:cNvPr id="3" name="Content Placeholder 2"/>
          <p:cNvSpPr>
            <a:spLocks noGrp="1"/>
          </p:cNvSpPr>
          <p:nvPr>
            <p:ph idx="1"/>
          </p:nvPr>
        </p:nvSpPr>
        <p:spPr>
          <a:xfrm>
            <a:off x="457200" y="1935480"/>
            <a:ext cx="4762872" cy="4389120"/>
          </a:xfrm>
        </p:spPr>
        <p:txBody>
          <a:bodyPr>
            <a:normAutofit fontScale="92500" lnSpcReduction="20000"/>
          </a:bodyPr>
          <a:lstStyle/>
          <a:p>
            <a:r>
              <a:rPr lang="en-GB" dirty="0" smtClean="0"/>
              <a:t>The Header is pretty shabby –The header h1 and the </a:t>
            </a:r>
            <a:r>
              <a:rPr lang="en-GB" dirty="0" err="1" smtClean="0"/>
              <a:t>ul</a:t>
            </a:r>
            <a:r>
              <a:rPr lang="en-GB" dirty="0" smtClean="0"/>
              <a:t> and </a:t>
            </a:r>
            <a:r>
              <a:rPr lang="en-GB" dirty="0" err="1" smtClean="0"/>
              <a:t>nav</a:t>
            </a:r>
            <a:r>
              <a:rPr lang="en-GB" dirty="0" smtClean="0"/>
              <a:t> are block </a:t>
            </a:r>
            <a:r>
              <a:rPr lang="en-GB" dirty="0" err="1" smtClean="0"/>
              <a:t>elments</a:t>
            </a:r>
            <a:r>
              <a:rPr lang="en-GB" dirty="0" smtClean="0"/>
              <a:t> – they will snap into line if we set them to inline block.</a:t>
            </a:r>
          </a:p>
          <a:p>
            <a:pPr lvl="1"/>
            <a:r>
              <a:rPr lang="en-GB" dirty="0"/>
              <a:t>Do not set all </a:t>
            </a:r>
            <a:r>
              <a:rPr lang="en-GB" dirty="0" smtClean="0"/>
              <a:t>h1 or </a:t>
            </a:r>
            <a:r>
              <a:rPr lang="en-GB" dirty="0" err="1" smtClean="0"/>
              <a:t>nav</a:t>
            </a:r>
            <a:r>
              <a:rPr lang="en-GB" dirty="0" smtClean="0"/>
              <a:t> to inline-block – why?</a:t>
            </a:r>
          </a:p>
          <a:p>
            <a:pPr lvl="1"/>
            <a:r>
              <a:rPr lang="en-GB" dirty="0" smtClean="0"/>
              <a:t>Set only </a:t>
            </a:r>
            <a:r>
              <a:rPr lang="en-GB" dirty="0" err="1" smtClean="0"/>
              <a:t>uls</a:t>
            </a:r>
            <a:r>
              <a:rPr lang="en-GB" dirty="0" smtClean="0"/>
              <a:t> inside </a:t>
            </a:r>
            <a:r>
              <a:rPr lang="en-GB" dirty="0" err="1" smtClean="0"/>
              <a:t>navs</a:t>
            </a:r>
            <a:r>
              <a:rPr lang="en-GB" dirty="0" smtClean="0"/>
              <a:t> to inline block, we’ll discuss why later</a:t>
            </a:r>
          </a:p>
          <a:p>
            <a:pPr lvl="1"/>
            <a:r>
              <a:rPr lang="en-GB" dirty="0" smtClean="0"/>
              <a:t>Can repeat the inline-block trick for “</a:t>
            </a:r>
            <a:r>
              <a:rPr lang="en-GB" dirty="0" err="1" smtClean="0"/>
              <a:t>li”s</a:t>
            </a:r>
            <a:r>
              <a:rPr lang="en-GB" dirty="0" smtClean="0"/>
              <a:t> – do this for ones inside the a nav. We will properly switch off the bullets later.</a:t>
            </a:r>
            <a:endParaRPr lang="en-GB"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340" y="2098576"/>
            <a:ext cx="3240360" cy="699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8044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 Stuff </a:t>
            </a:r>
            <a:r>
              <a:rPr lang="en-GB" dirty="0"/>
              <a:t>– Flex Box</a:t>
            </a:r>
          </a:p>
        </p:txBody>
      </p:sp>
      <p:sp>
        <p:nvSpPr>
          <p:cNvPr id="3" name="Content Placeholder 2"/>
          <p:cNvSpPr>
            <a:spLocks noGrp="1"/>
          </p:cNvSpPr>
          <p:nvPr>
            <p:ph idx="1"/>
          </p:nvPr>
        </p:nvSpPr>
        <p:spPr/>
        <p:txBody>
          <a:bodyPr/>
          <a:lstStyle/>
          <a:p>
            <a:r>
              <a:rPr lang="en-GB" dirty="0" smtClean="0"/>
              <a:t>Flex Box – an attempt at a friendly way of laying out, avoiding hacks such as floating or the problems associated with inline-block</a:t>
            </a:r>
          </a:p>
          <a:p>
            <a:pPr lvl="1"/>
            <a:r>
              <a:rPr lang="en-GB" dirty="0" smtClean="0"/>
              <a:t> currently a candidate recommendation for HTML5 </a:t>
            </a:r>
          </a:p>
          <a:p>
            <a:pPr lvl="1"/>
            <a:r>
              <a:rPr lang="en-GB" dirty="0" smtClean="0"/>
              <a:t> support </a:t>
            </a:r>
            <a:r>
              <a:rPr lang="en-GB" dirty="0"/>
              <a:t>is OK, but not safe to use quite yet. </a:t>
            </a:r>
            <a:endParaRPr lang="en-GB" dirty="0" smtClean="0"/>
          </a:p>
          <a:p>
            <a:pPr lvl="1"/>
            <a:r>
              <a:rPr lang="en-GB" dirty="0" smtClean="0"/>
              <a:t> gaining traction</a:t>
            </a:r>
            <a:endParaRPr lang="en-GB" dirty="0"/>
          </a:p>
          <a:p>
            <a:r>
              <a:rPr lang="en-GB" dirty="0"/>
              <a:t>See </a:t>
            </a:r>
            <a:r>
              <a:rPr lang="en-GB" dirty="0">
                <a:hlinkClick r:id="rId3"/>
              </a:rPr>
              <a:t>http://css-tricks.com/snippets/css/a-guide-to-flexbox</a:t>
            </a:r>
            <a:r>
              <a:rPr lang="en-GB" dirty="0" smtClean="0">
                <a:hlinkClick r:id="rId3"/>
              </a:rPr>
              <a:t>/</a:t>
            </a:r>
            <a:r>
              <a:rPr lang="en-GB" dirty="0" smtClean="0"/>
              <a:t> for a guide.</a:t>
            </a:r>
          </a:p>
        </p:txBody>
      </p:sp>
    </p:spTree>
    <p:extLst>
      <p:ext uri="{BB962C8B-B14F-4D97-AF65-F5344CB8AC3E}">
        <p14:creationId xmlns:p14="http://schemas.microsoft.com/office/powerpoint/2010/main" val="390089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Display Modes</a:t>
            </a:r>
            <a:endParaRPr lang="en-GB" dirty="0"/>
          </a:p>
        </p:txBody>
      </p:sp>
      <p:sp>
        <p:nvSpPr>
          <p:cNvPr id="3" name="Content Placeholder 2"/>
          <p:cNvSpPr>
            <a:spLocks noGrp="1"/>
          </p:cNvSpPr>
          <p:nvPr>
            <p:ph idx="1"/>
          </p:nvPr>
        </p:nvSpPr>
        <p:spPr/>
        <p:txBody>
          <a:bodyPr/>
          <a:lstStyle/>
          <a:p>
            <a:r>
              <a:rPr lang="en-GB" dirty="0" smtClean="0"/>
              <a:t>Quite a list – most of which I’ve never used </a:t>
            </a:r>
            <a:r>
              <a:rPr lang="en-GB" sz="2400" dirty="0" smtClean="0">
                <a:hlinkClick r:id="rId3"/>
              </a:rPr>
              <a:t>http</a:t>
            </a:r>
            <a:r>
              <a:rPr lang="en-GB" sz="2400" dirty="0">
                <a:hlinkClick r:id="rId3"/>
              </a:rPr>
              <a:t>://</a:t>
            </a:r>
            <a:r>
              <a:rPr lang="en-GB" sz="2400" dirty="0" smtClean="0">
                <a:hlinkClick r:id="rId3"/>
              </a:rPr>
              <a:t>www.w3schools.com/cssref/pr_class_display.asp</a:t>
            </a:r>
            <a:r>
              <a:rPr lang="en-GB" sz="2400" dirty="0" smtClean="0"/>
              <a:t> </a:t>
            </a:r>
          </a:p>
          <a:p>
            <a:r>
              <a:rPr lang="en-GB" dirty="0"/>
              <a:t>Worth more of a </a:t>
            </a:r>
            <a:r>
              <a:rPr lang="en-GB" dirty="0" err="1"/>
              <a:t>squizz</a:t>
            </a:r>
            <a:r>
              <a:rPr lang="en-GB" dirty="0"/>
              <a:t>:</a:t>
            </a:r>
          </a:p>
          <a:p>
            <a:pPr lvl="1"/>
            <a:r>
              <a:rPr lang="en-GB" dirty="0" smtClean="0">
                <a:latin typeface="Consolas" panose="020B0609020204030204" pitchFamily="49" charset="0"/>
                <a:cs typeface="Consolas" panose="020B0609020204030204" pitchFamily="49" charset="0"/>
              </a:rPr>
              <a:t>table</a:t>
            </a:r>
            <a:r>
              <a:rPr lang="en-GB" dirty="0" smtClean="0"/>
              <a:t> – used to make the elements behave like a table. </a:t>
            </a:r>
            <a:r>
              <a:rPr lang="en-GB" sz="2400" dirty="0" smtClean="0"/>
              <a:t>Related values to replicate how a table works </a:t>
            </a:r>
            <a:endParaRPr lang="en-GB" sz="2400" dirty="0"/>
          </a:p>
          <a:p>
            <a:pPr lvl="1"/>
            <a:r>
              <a:rPr lang="en-GB" dirty="0" smtClean="0"/>
              <a:t>list-item – used to behave like a list item element </a:t>
            </a:r>
          </a:p>
          <a:p>
            <a:pPr lvl="1"/>
            <a:endParaRPr lang="en-GB" dirty="0"/>
          </a:p>
          <a:p>
            <a:pPr lvl="1"/>
            <a:endParaRPr lang="en-GB" dirty="0"/>
          </a:p>
        </p:txBody>
      </p:sp>
    </p:spTree>
    <p:extLst>
      <p:ext uri="{BB962C8B-B14F-4D97-AF65-F5344CB8AC3E}">
        <p14:creationId xmlns:p14="http://schemas.microsoft.com/office/powerpoint/2010/main" val="648884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Hiding</a:t>
            </a:r>
            <a:endParaRPr lang="en-GB" dirty="0"/>
          </a:p>
        </p:txBody>
      </p:sp>
      <p:sp>
        <p:nvSpPr>
          <p:cNvPr id="3" name="Content Placeholder 2"/>
          <p:cNvSpPr>
            <a:spLocks noGrp="1"/>
          </p:cNvSpPr>
          <p:nvPr>
            <p:ph idx="1"/>
          </p:nvPr>
        </p:nvSpPr>
        <p:spPr/>
        <p:txBody>
          <a:bodyPr/>
          <a:lstStyle/>
          <a:p>
            <a:r>
              <a:rPr lang="en-GB" dirty="0" err="1" smtClean="0">
                <a:latin typeface="Consolas" panose="020B0609020204030204" pitchFamily="49" charset="0"/>
                <a:cs typeface="Consolas" panose="020B0609020204030204" pitchFamily="49" charset="0"/>
              </a:rPr>
              <a:t>display:none</a:t>
            </a:r>
            <a:r>
              <a:rPr lang="en-GB" dirty="0" smtClean="0">
                <a:latin typeface="Consolas" panose="020B0609020204030204" pitchFamily="49" charset="0"/>
                <a:cs typeface="Consolas" panose="020B0609020204030204" pitchFamily="49" charset="0"/>
              </a:rPr>
              <a:t> </a:t>
            </a:r>
            <a:r>
              <a:rPr lang="en-GB" dirty="0" smtClean="0"/>
              <a:t>collapses the element </a:t>
            </a:r>
            <a:r>
              <a:rPr lang="en-GB" dirty="0"/>
              <a:t>entirely </a:t>
            </a:r>
            <a:r>
              <a:rPr lang="en-GB" dirty="0" smtClean="0"/>
              <a:t>, </a:t>
            </a:r>
            <a:endParaRPr lang="en-GB" dirty="0">
              <a:latin typeface="Consolas" panose="020B0609020204030204" pitchFamily="49" charset="0"/>
              <a:cs typeface="Consolas" panose="020B0609020204030204" pitchFamily="49" charset="0"/>
            </a:endParaRPr>
          </a:p>
          <a:p>
            <a:r>
              <a:rPr lang="en-GB" b="1" dirty="0" err="1" smtClean="0">
                <a:latin typeface="Consolas" panose="020B0609020204030204" pitchFamily="49" charset="0"/>
                <a:cs typeface="Consolas" panose="020B0609020204030204" pitchFamily="49" charset="0"/>
              </a:rPr>
              <a:t>visbility</a:t>
            </a:r>
            <a:r>
              <a:rPr lang="en-GB" dirty="0" err="1" smtClean="0">
                <a:latin typeface="Consolas" panose="020B0609020204030204" pitchFamily="49" charset="0"/>
                <a:cs typeface="Consolas" panose="020B0609020204030204" pitchFamily="49" charset="0"/>
              </a:rPr>
              <a:t>:hidden</a:t>
            </a:r>
            <a:r>
              <a:rPr lang="en-GB" dirty="0" smtClean="0">
                <a:latin typeface="Consolas" panose="020B0609020204030204" pitchFamily="49" charset="0"/>
                <a:cs typeface="Consolas" panose="020B0609020204030204" pitchFamily="49" charset="0"/>
              </a:rPr>
              <a:t> </a:t>
            </a:r>
            <a:r>
              <a:rPr lang="en-GB" dirty="0" smtClean="0"/>
              <a:t>will make the element invisible but takes up the space it would if displayed</a:t>
            </a:r>
          </a:p>
          <a:p>
            <a:pPr marL="0" indent="0">
              <a:buNone/>
            </a:pPr>
            <a:r>
              <a:rPr lang="en-GB" dirty="0" smtClean="0"/>
              <a:t>JavaScript can be used to reveal e.g. if validation fails</a:t>
            </a:r>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3717032"/>
            <a:ext cx="6659563"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5508104" y="4005064"/>
            <a:ext cx="1656184" cy="36004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H="1">
            <a:off x="2699792" y="5517232"/>
            <a:ext cx="172819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7186926" y="3803409"/>
            <a:ext cx="1705554" cy="1477328"/>
          </a:xfrm>
          <a:prstGeom prst="rect">
            <a:avLst/>
          </a:prstGeom>
          <a:noFill/>
        </p:spPr>
        <p:txBody>
          <a:bodyPr wrap="square" rtlCol="0">
            <a:spAutoFit/>
          </a:bodyPr>
          <a:lstStyle/>
          <a:p>
            <a:r>
              <a:rPr lang="en-GB" dirty="0" err="1"/>
              <a:t>display:none</a:t>
            </a:r>
            <a:endParaRPr lang="en-GB" dirty="0"/>
          </a:p>
          <a:p>
            <a:r>
              <a:rPr lang="en-GB" dirty="0" smtClean="0"/>
              <a:t> div here, not taking space despite content:</a:t>
            </a:r>
            <a:endParaRPr lang="en-GB" dirty="0"/>
          </a:p>
        </p:txBody>
      </p:sp>
      <p:sp>
        <p:nvSpPr>
          <p:cNvPr id="13" name="TextBox 12"/>
          <p:cNvSpPr txBox="1"/>
          <p:nvPr/>
        </p:nvSpPr>
        <p:spPr>
          <a:xfrm>
            <a:off x="4664956" y="5280737"/>
            <a:ext cx="2931380" cy="1200329"/>
          </a:xfrm>
          <a:prstGeom prst="rect">
            <a:avLst/>
          </a:prstGeom>
          <a:noFill/>
        </p:spPr>
        <p:txBody>
          <a:bodyPr wrap="square" rtlCol="0">
            <a:spAutoFit/>
          </a:bodyPr>
          <a:lstStyle/>
          <a:p>
            <a:r>
              <a:rPr lang="en-GB" dirty="0" smtClean="0"/>
              <a:t>visibility :hidden</a:t>
            </a:r>
            <a:endParaRPr lang="en-GB" dirty="0"/>
          </a:p>
          <a:p>
            <a:r>
              <a:rPr lang="en-GB" dirty="0" smtClean="0"/>
              <a:t> div here, taking the space it would have – actually full width</a:t>
            </a:r>
            <a:endParaRPr lang="en-GB" dirty="0"/>
          </a:p>
        </p:txBody>
      </p:sp>
    </p:spTree>
    <p:extLst>
      <p:ext uri="{BB962C8B-B14F-4D97-AF65-F5344CB8AC3E}">
        <p14:creationId xmlns:p14="http://schemas.microsoft.com/office/powerpoint/2010/main" val="35999949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Positioning</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Three modes:</a:t>
            </a:r>
          </a:p>
          <a:p>
            <a:pPr lvl="1"/>
            <a:r>
              <a:rPr lang="en-GB" dirty="0" smtClean="0"/>
              <a:t>static – the default, in order where they would appear in the normal document flow. Setting top/left has no effect</a:t>
            </a:r>
          </a:p>
          <a:p>
            <a:pPr lvl="1"/>
            <a:r>
              <a:rPr lang="en-GB" dirty="0" smtClean="0"/>
              <a:t>absolute – relative to the first positioned (not static) element – if the parent is absolutely positioned then this is positioned absolutely against that. If nothing is positioned in the tree, absolute to body.</a:t>
            </a:r>
          </a:p>
          <a:p>
            <a:pPr lvl="1"/>
            <a:r>
              <a:rPr lang="en-GB" dirty="0" smtClean="0"/>
              <a:t>fixed – relative to the browser window – will stay in place even if scrolled.</a:t>
            </a:r>
          </a:p>
          <a:p>
            <a:pPr lvl="1"/>
            <a:r>
              <a:rPr lang="en-GB" dirty="0" smtClean="0"/>
              <a:t>relative – moves the position relative to where it would be normally.</a:t>
            </a:r>
          </a:p>
          <a:p>
            <a:r>
              <a:rPr lang="en-GB" dirty="0" smtClean="0"/>
              <a:t>Can set distances from top, bottom, left, or right. </a:t>
            </a:r>
            <a:endParaRPr lang="en-GB" dirty="0"/>
          </a:p>
        </p:txBody>
      </p:sp>
    </p:spTree>
    <p:extLst>
      <p:ext uri="{BB962C8B-B14F-4D97-AF65-F5344CB8AC3E}">
        <p14:creationId xmlns:p14="http://schemas.microsoft.com/office/powerpoint/2010/main" val="3660388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Exercise</a:t>
            </a:r>
            <a:endParaRPr lang="en-GB" dirty="0"/>
          </a:p>
        </p:txBody>
      </p:sp>
      <p:sp>
        <p:nvSpPr>
          <p:cNvPr id="5" name="Content Placeholder 4"/>
          <p:cNvSpPr>
            <a:spLocks noGrp="1"/>
          </p:cNvSpPr>
          <p:nvPr>
            <p:ph idx="1"/>
          </p:nvPr>
        </p:nvSpPr>
        <p:spPr/>
        <p:txBody>
          <a:bodyPr/>
          <a:lstStyle/>
          <a:p>
            <a:r>
              <a:rPr lang="en-GB" dirty="0"/>
              <a:t>Take a look at </a:t>
            </a:r>
            <a:r>
              <a:rPr lang="en-GB" sz="2400" dirty="0">
                <a:hlinkClick r:id="rId2"/>
              </a:rPr>
              <a:t>http://</a:t>
            </a:r>
            <a:r>
              <a:rPr lang="en-GB" sz="2400" dirty="0" smtClean="0">
                <a:hlinkClick r:id="rId2"/>
              </a:rPr>
              <a:t>www.w3schools.com/cssref/pr_class_position.asp</a:t>
            </a:r>
            <a:r>
              <a:rPr lang="en-GB" sz="2400" dirty="0" smtClean="0"/>
              <a:t> </a:t>
            </a:r>
          </a:p>
          <a:p>
            <a:r>
              <a:rPr lang="en-GB" sz="2400" dirty="0" smtClean="0"/>
              <a:t>Have a good play with positioning in the “try it yourself” and make sure you understand it. </a:t>
            </a:r>
          </a:p>
          <a:p>
            <a:r>
              <a:rPr lang="en-GB" sz="2400" dirty="0" smtClean="0"/>
              <a:t>Better than any static example I can give you.</a:t>
            </a:r>
            <a:endParaRPr lang="en-GB" dirty="0"/>
          </a:p>
        </p:txBody>
      </p:sp>
    </p:spTree>
    <p:extLst>
      <p:ext uri="{BB962C8B-B14F-4D97-AF65-F5344CB8AC3E}">
        <p14:creationId xmlns:p14="http://schemas.microsoft.com/office/powerpoint/2010/main" val="3380652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Layout types &amp; Design</a:t>
            </a:r>
            <a:endParaRPr lang="en-GB" dirty="0"/>
          </a:p>
        </p:txBody>
      </p:sp>
      <p:sp>
        <p:nvSpPr>
          <p:cNvPr id="3" name="Content Placeholder 2"/>
          <p:cNvSpPr>
            <a:spLocks noGrp="1"/>
          </p:cNvSpPr>
          <p:nvPr>
            <p:ph idx="1"/>
          </p:nvPr>
        </p:nvSpPr>
        <p:spPr/>
        <p:txBody>
          <a:bodyPr>
            <a:normAutofit fontScale="85000" lnSpcReduction="10000"/>
          </a:bodyPr>
          <a:lstStyle/>
          <a:p>
            <a:pPr marL="0" indent="0">
              <a:buNone/>
            </a:pPr>
            <a:r>
              <a:rPr lang="en-GB" dirty="0" smtClean="0"/>
              <a:t>There are several layout types, too much info to be covered in a short course. </a:t>
            </a:r>
          </a:p>
          <a:p>
            <a:r>
              <a:rPr lang="en-GB" dirty="0" smtClean="0"/>
              <a:t>Fixed width</a:t>
            </a:r>
            <a:r>
              <a:rPr lang="en-GB" dirty="0"/>
              <a:t> </a:t>
            </a:r>
            <a:r>
              <a:rPr lang="en-GB" dirty="0" smtClean="0"/>
              <a:t>layout-  All sizes are set to a defined size – typically pixels. The Hendon Herald will be fixed width as it is easiest &amp; covers the basics</a:t>
            </a:r>
          </a:p>
          <a:p>
            <a:r>
              <a:rPr lang="en-GB" dirty="0" smtClean="0"/>
              <a:t>Fluid (or Liquid) Layout – Sizes set to a %age – this has the advantage of re-sizing to the screen resolution</a:t>
            </a:r>
          </a:p>
          <a:p>
            <a:r>
              <a:rPr lang="en-GB" dirty="0" smtClean="0"/>
              <a:t>Responsive Design can be either fix or fluid – the idea is to re-arrange the page dependant on the size of the available space, for example an aside might tuck under the main content if a narrow screen (such as a mobile) is used. You can use “</a:t>
            </a:r>
            <a:r>
              <a:rPr lang="en-GB" dirty="0" err="1" smtClean="0"/>
              <a:t>plugable</a:t>
            </a:r>
            <a:r>
              <a:rPr lang="en-GB" dirty="0" smtClean="0"/>
              <a:t>” scaffolding such </a:t>
            </a:r>
            <a:r>
              <a:rPr lang="en-GB" dirty="0"/>
              <a:t>as bootstrap (</a:t>
            </a:r>
            <a:r>
              <a:rPr lang="en-GB" dirty="0">
                <a:hlinkClick r:id="rId3"/>
              </a:rPr>
              <a:t>http://getbootstrap.com</a:t>
            </a:r>
            <a:r>
              <a:rPr lang="en-GB" dirty="0" smtClean="0">
                <a:hlinkClick r:id="rId3"/>
              </a:rPr>
              <a:t>/</a:t>
            </a:r>
            <a:r>
              <a:rPr lang="en-GB" dirty="0" smtClean="0"/>
              <a:t> ) to make the task easier.</a:t>
            </a:r>
          </a:p>
        </p:txBody>
      </p:sp>
    </p:spTree>
    <p:extLst>
      <p:ext uri="{BB962C8B-B14F-4D97-AF65-F5344CB8AC3E}">
        <p14:creationId xmlns:p14="http://schemas.microsoft.com/office/powerpoint/2010/main" val="1572594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Exercise –Style the Hendon Herald Header</a:t>
            </a:r>
            <a:endParaRPr lang="en-GB" sz="2800" dirty="0"/>
          </a:p>
        </p:txBody>
      </p:sp>
      <p:sp>
        <p:nvSpPr>
          <p:cNvPr id="3" name="Content Placeholder 2"/>
          <p:cNvSpPr>
            <a:spLocks noGrp="1"/>
          </p:cNvSpPr>
          <p:nvPr>
            <p:ph idx="1"/>
          </p:nvPr>
        </p:nvSpPr>
        <p:spPr>
          <a:xfrm>
            <a:off x="457200" y="1935480"/>
            <a:ext cx="4042792" cy="4389120"/>
          </a:xfrm>
        </p:spPr>
        <p:txBody>
          <a:bodyPr/>
          <a:lstStyle/>
          <a:p>
            <a:r>
              <a:rPr lang="en-GB" dirty="0" smtClean="0"/>
              <a:t>We’re going to style the article title </a:t>
            </a:r>
            <a:r>
              <a:rPr lang="en-GB" b="1" dirty="0">
                <a:latin typeface="Consolas" panose="020B0609020204030204" pitchFamily="49" charset="0"/>
                <a:cs typeface="Consolas" panose="020B0609020204030204" pitchFamily="49" charset="0"/>
              </a:rPr>
              <a:t>h</a:t>
            </a:r>
            <a:r>
              <a:rPr lang="en-GB" b="1" dirty="0" smtClean="0">
                <a:latin typeface="Consolas" panose="020B0609020204030204" pitchFamily="49" charset="0"/>
                <a:cs typeface="Consolas" panose="020B0609020204030204" pitchFamily="49" charset="0"/>
              </a:rPr>
              <a:t>3</a:t>
            </a:r>
            <a:r>
              <a:rPr lang="en-GB" dirty="0" smtClean="0"/>
              <a:t> headers first:</a:t>
            </a:r>
          </a:p>
          <a:p>
            <a:pPr lvl="1"/>
            <a:r>
              <a:rPr lang="en-GB" dirty="0" smtClean="0"/>
              <a:t>Set the background-</a:t>
            </a:r>
            <a:r>
              <a:rPr lang="en-GB" dirty="0" err="1" smtClean="0"/>
              <a:t>color</a:t>
            </a:r>
            <a:r>
              <a:rPr lang="en-GB" dirty="0" smtClean="0"/>
              <a:t> to</a:t>
            </a:r>
            <a:r>
              <a:rPr lang="en-GB" dirty="0"/>
              <a:t> #</a:t>
            </a:r>
            <a:r>
              <a:rPr lang="en-GB" dirty="0" smtClean="0"/>
              <a:t>700b0b</a:t>
            </a:r>
            <a:endParaRPr lang="en-GB" dirty="0"/>
          </a:p>
          <a:p>
            <a:pPr lvl="1"/>
            <a:r>
              <a:rPr lang="en-GB" dirty="0" smtClean="0"/>
              <a:t>Set the text </a:t>
            </a:r>
            <a:r>
              <a:rPr lang="en-GB" dirty="0" err="1" smtClean="0"/>
              <a:t>color</a:t>
            </a:r>
            <a:r>
              <a:rPr lang="en-GB" dirty="0" smtClean="0"/>
              <a:t> to #FFFFFF (white)</a:t>
            </a:r>
          </a:p>
          <a:p>
            <a:pPr lvl="1"/>
            <a:r>
              <a:rPr lang="en-GB" dirty="0" smtClean="0"/>
              <a:t>Set the font-size to 21px</a:t>
            </a:r>
          </a:p>
          <a:p>
            <a:pPr lvl="1"/>
            <a:r>
              <a:rPr lang="en-GB" dirty="0" smtClean="0"/>
              <a:t>Make the font bold</a:t>
            </a:r>
          </a:p>
          <a:p>
            <a:pPr lvl="1"/>
            <a:endParaRPr lang="en-GB" dirty="0" smtClean="0"/>
          </a:p>
          <a:p>
            <a:pPr lvl="1"/>
            <a:endParaRPr lang="en-GB" dirty="0" smtClean="0"/>
          </a:p>
          <a:p>
            <a:pPr lvl="1"/>
            <a:endParaRPr lang="en-GB"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1988840"/>
            <a:ext cx="2811943" cy="38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6745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Which Design</a:t>
            </a:r>
            <a:endParaRPr lang="en-GB" dirty="0"/>
          </a:p>
        </p:txBody>
      </p:sp>
      <p:sp>
        <p:nvSpPr>
          <p:cNvPr id="5" name="Content Placeholder 4"/>
          <p:cNvSpPr>
            <a:spLocks noGrp="1"/>
          </p:cNvSpPr>
          <p:nvPr>
            <p:ph idx="1"/>
          </p:nvPr>
        </p:nvSpPr>
        <p:spPr/>
        <p:txBody>
          <a:bodyPr>
            <a:normAutofit lnSpcReduction="10000"/>
          </a:bodyPr>
          <a:lstStyle/>
          <a:p>
            <a:r>
              <a:rPr lang="en-GB" dirty="0" smtClean="0"/>
              <a:t>Normally this is team-level decision and on a horses-for-courses basis</a:t>
            </a:r>
          </a:p>
          <a:p>
            <a:pPr lvl="1"/>
            <a:r>
              <a:rPr lang="en-GB" dirty="0" smtClean="0"/>
              <a:t>Responsive especially good for a mix of devices where screen sizes vary between a small device, through a tablet up to full PC monitor. tombola’s  mobile site is responsive.</a:t>
            </a:r>
          </a:p>
          <a:p>
            <a:pPr lvl="1"/>
            <a:r>
              <a:rPr lang="en-GB" dirty="0" smtClean="0"/>
              <a:t>Fixed width is easier and suited to a homogeneous environment, e.g. PC only – internal business apps tend to be fixed.</a:t>
            </a:r>
          </a:p>
          <a:p>
            <a:r>
              <a:rPr lang="en-GB" dirty="0" smtClean="0"/>
              <a:t>All things being equal – responsive is more modern and future proof. – Research it.</a:t>
            </a:r>
          </a:p>
        </p:txBody>
      </p:sp>
    </p:spTree>
    <p:extLst>
      <p:ext uri="{BB962C8B-B14F-4D97-AF65-F5344CB8AC3E}">
        <p14:creationId xmlns:p14="http://schemas.microsoft.com/office/powerpoint/2010/main" val="1458388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Centring the fixed width layout</a:t>
            </a:r>
            <a:endParaRPr lang="en-GB" dirty="0"/>
          </a:p>
        </p:txBody>
      </p:sp>
      <p:sp>
        <p:nvSpPr>
          <p:cNvPr id="5" name="Content Placeholder 4"/>
          <p:cNvSpPr>
            <a:spLocks noGrp="1"/>
          </p:cNvSpPr>
          <p:nvPr>
            <p:ph idx="1"/>
          </p:nvPr>
        </p:nvSpPr>
        <p:spPr/>
        <p:txBody>
          <a:bodyPr/>
          <a:lstStyle/>
          <a:p>
            <a:r>
              <a:rPr lang="en-GB" dirty="0" smtClean="0"/>
              <a:t>First, wrapper </a:t>
            </a:r>
            <a:r>
              <a:rPr lang="en-GB" i="1" dirty="0" smtClean="0"/>
              <a:t>everything</a:t>
            </a:r>
            <a:r>
              <a:rPr lang="en-GB" dirty="0" smtClean="0"/>
              <a:t> inside the body in a div, with an id of “</a:t>
            </a:r>
            <a:r>
              <a:rPr lang="en-GB" dirty="0" err="1" smtClean="0"/>
              <a:t>contentContainer</a:t>
            </a:r>
            <a:r>
              <a:rPr lang="en-GB" dirty="0" smtClean="0"/>
              <a:t>”. </a:t>
            </a:r>
          </a:p>
          <a:p>
            <a:pPr lvl="1"/>
            <a:r>
              <a:rPr lang="en-GB" dirty="0" smtClean="0"/>
              <a:t>Give the container a width of 980px</a:t>
            </a:r>
          </a:p>
          <a:p>
            <a:pPr lvl="1"/>
            <a:r>
              <a:rPr lang="en-GB" dirty="0" smtClean="0"/>
              <a:t>Set the </a:t>
            </a:r>
            <a:r>
              <a:rPr lang="en-GB" dirty="0" err="1" smtClean="0"/>
              <a:t>magin</a:t>
            </a:r>
            <a:r>
              <a:rPr lang="en-GB" dirty="0" smtClean="0"/>
              <a:t> to 0 top and bottom, auto left and right. This centres the div inside it’s container (the body)</a:t>
            </a:r>
          </a:p>
          <a:p>
            <a:pPr lvl="1"/>
            <a:r>
              <a:rPr lang="en-GB" dirty="0" smtClean="0"/>
              <a:t>Set the background </a:t>
            </a:r>
            <a:r>
              <a:rPr lang="en-GB" dirty="0" err="1" smtClean="0"/>
              <a:t>color</a:t>
            </a:r>
            <a:r>
              <a:rPr lang="en-GB" dirty="0" smtClean="0"/>
              <a:t> to white.</a:t>
            </a:r>
          </a:p>
          <a:p>
            <a:r>
              <a:rPr lang="en-GB" dirty="0" smtClean="0"/>
              <a:t>Set the body background </a:t>
            </a:r>
            <a:r>
              <a:rPr lang="en-GB" dirty="0" err="1" smtClean="0"/>
              <a:t>color</a:t>
            </a:r>
            <a:r>
              <a:rPr lang="en-GB" dirty="0" smtClean="0"/>
              <a:t> to </a:t>
            </a:r>
            <a:r>
              <a:rPr lang="en-GB" dirty="0"/>
              <a:t>#</a:t>
            </a:r>
            <a:r>
              <a:rPr lang="en-GB" dirty="0" smtClean="0"/>
              <a:t>AAAAAA</a:t>
            </a:r>
          </a:p>
          <a:p>
            <a:pPr marL="0" indent="0">
              <a:buNone/>
            </a:pPr>
            <a:r>
              <a:rPr lang="en-GB" dirty="0" smtClean="0"/>
              <a:t>Check your work – the content should be centred to the screen, with a silver-grey background</a:t>
            </a:r>
            <a:endParaRPr lang="en-GB" dirty="0"/>
          </a:p>
        </p:txBody>
      </p:sp>
    </p:spTree>
    <p:extLst>
      <p:ext uri="{BB962C8B-B14F-4D97-AF65-F5344CB8AC3E}">
        <p14:creationId xmlns:p14="http://schemas.microsoft.com/office/powerpoint/2010/main" val="20960894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Layout The Main Content</a:t>
            </a:r>
            <a:endParaRPr lang="en-GB" dirty="0"/>
          </a:p>
        </p:txBody>
      </p:sp>
      <p:sp>
        <p:nvSpPr>
          <p:cNvPr id="5" name="Content Placeholder 4"/>
          <p:cNvSpPr>
            <a:spLocks noGrp="1"/>
          </p:cNvSpPr>
          <p:nvPr>
            <p:ph idx="1"/>
          </p:nvPr>
        </p:nvSpPr>
        <p:spPr/>
        <p:txBody>
          <a:bodyPr>
            <a:normAutofit lnSpcReduction="10000"/>
          </a:bodyPr>
          <a:lstStyle/>
          <a:p>
            <a:r>
              <a:rPr lang="en-GB" dirty="0" smtClean="0"/>
              <a:t>Make the main content 780px wide. We want the aside to snap to the right – so set the display mode of the main to the correct value to allow this.</a:t>
            </a:r>
          </a:p>
          <a:p>
            <a:r>
              <a:rPr lang="en-GB" dirty="0" smtClean="0"/>
              <a:t>The aside needs to fill the remaining width – do this with a </a:t>
            </a:r>
            <a:r>
              <a:rPr lang="en-GB" dirty="0" err="1" smtClean="0"/>
              <a:t>px</a:t>
            </a:r>
            <a:r>
              <a:rPr lang="en-GB" dirty="0" smtClean="0"/>
              <a:t> value and get the </a:t>
            </a:r>
            <a:r>
              <a:rPr lang="en-GB" dirty="0" err="1" smtClean="0"/>
              <a:t>css</a:t>
            </a:r>
            <a:r>
              <a:rPr lang="en-GB" dirty="0" smtClean="0"/>
              <a:t> to display to the side</a:t>
            </a:r>
          </a:p>
          <a:p>
            <a:pPr lvl="1"/>
            <a:r>
              <a:rPr lang="en-GB" dirty="0" smtClean="0"/>
              <a:t>Vertically Align the aside to the top</a:t>
            </a:r>
          </a:p>
          <a:p>
            <a:pPr lvl="1"/>
            <a:r>
              <a:rPr lang="en-GB" dirty="0" smtClean="0"/>
              <a:t>Give the h3s inside the aside a font size of 18 and no margin, and a padding of 4px</a:t>
            </a:r>
          </a:p>
          <a:p>
            <a:pPr marL="393192" lvl="1" indent="0">
              <a:buNone/>
            </a:pPr>
            <a:r>
              <a:rPr lang="en-GB" b="1" dirty="0" smtClean="0"/>
              <a:t>Make sure there are no spaces between the Aside and the main tags!!!! – See what happens if you add one.</a:t>
            </a:r>
          </a:p>
        </p:txBody>
      </p:sp>
    </p:spTree>
    <p:extLst>
      <p:ext uri="{BB962C8B-B14F-4D97-AF65-F5344CB8AC3E}">
        <p14:creationId xmlns:p14="http://schemas.microsoft.com/office/powerpoint/2010/main" val="262868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Laying Out Articles</a:t>
            </a:r>
            <a:endParaRPr lang="en-GB" dirty="0"/>
          </a:p>
        </p:txBody>
      </p:sp>
      <p:sp>
        <p:nvSpPr>
          <p:cNvPr id="5" name="Content Placeholder 4"/>
          <p:cNvSpPr>
            <a:spLocks noGrp="1"/>
          </p:cNvSpPr>
          <p:nvPr>
            <p:ph idx="1"/>
          </p:nvPr>
        </p:nvSpPr>
        <p:spPr/>
        <p:txBody>
          <a:bodyPr/>
          <a:lstStyle/>
          <a:p>
            <a:r>
              <a:rPr lang="en-GB" dirty="0" smtClean="0"/>
              <a:t>Wrapper each article h3 and related content (not the article image) in a div.</a:t>
            </a:r>
            <a:endParaRPr lang="en-GB" dirty="0"/>
          </a:p>
          <a:p>
            <a:pPr lvl="1"/>
            <a:r>
              <a:rPr lang="en-GB" dirty="0" smtClean="0"/>
              <a:t>Put this div to the right of the article image</a:t>
            </a:r>
          </a:p>
          <a:p>
            <a:pPr lvl="1"/>
            <a:r>
              <a:rPr lang="en-GB" dirty="0" smtClean="0"/>
              <a:t>Make sure the first article header is before the image and the text –</a:t>
            </a:r>
          </a:p>
          <a:p>
            <a:pPr lvl="2"/>
            <a:r>
              <a:rPr lang="en-GB" dirty="0" smtClean="0"/>
              <a:t>Remove any white space between the image and the div in the HTML. </a:t>
            </a:r>
          </a:p>
          <a:p>
            <a:pPr lvl="2"/>
            <a:r>
              <a:rPr lang="en-GB" dirty="0" smtClean="0"/>
              <a:t>The main content is 780px, the image takes 300px of that and the article div has 2 x 8px margins – you can work out how wide the div needs to be to fit from this.</a:t>
            </a:r>
          </a:p>
        </p:txBody>
      </p:sp>
    </p:spTree>
    <p:extLst>
      <p:ext uri="{BB962C8B-B14F-4D97-AF65-F5344CB8AC3E}">
        <p14:creationId xmlns:p14="http://schemas.microsoft.com/office/powerpoint/2010/main" val="3342945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Lay out the footer</a:t>
            </a:r>
            <a:endParaRPr lang="en-GB" dirty="0"/>
          </a:p>
        </p:txBody>
      </p:sp>
      <p:sp>
        <p:nvSpPr>
          <p:cNvPr id="3" name="Content Placeholder 2"/>
          <p:cNvSpPr>
            <a:spLocks noGrp="1"/>
          </p:cNvSpPr>
          <p:nvPr>
            <p:ph idx="1"/>
          </p:nvPr>
        </p:nvSpPr>
        <p:spPr>
          <a:xfrm>
            <a:off x="457200" y="1935480"/>
            <a:ext cx="4191000" cy="4389120"/>
          </a:xfrm>
        </p:spPr>
        <p:txBody>
          <a:bodyPr/>
          <a:lstStyle/>
          <a:p>
            <a:r>
              <a:rPr lang="en-GB" dirty="0" smtClean="0"/>
              <a:t>The “About our editor” section should be to the right of the editor’s image. The paragraphs in this should have no margin</a:t>
            </a:r>
          </a:p>
          <a:p>
            <a:r>
              <a:rPr lang="en-GB" dirty="0" smtClean="0"/>
              <a:t>The copyright notice should be </a:t>
            </a:r>
            <a:r>
              <a:rPr lang="en-GB" dirty="0" err="1" smtClean="0"/>
              <a:t>centered</a:t>
            </a:r>
            <a:r>
              <a:rPr lang="en-GB" dirty="0" smtClean="0"/>
              <a:t> in its div.</a:t>
            </a:r>
          </a:p>
          <a:p>
            <a:r>
              <a:rPr lang="en-GB" dirty="0" smtClean="0"/>
              <a:t>Make it so.</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2060848"/>
            <a:ext cx="2932032" cy="38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2851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Float</a:t>
            </a:r>
            <a:endParaRPr lang="en-GB" dirty="0"/>
          </a:p>
        </p:txBody>
      </p:sp>
      <p:sp>
        <p:nvSpPr>
          <p:cNvPr id="3" name="Content Placeholder 2"/>
          <p:cNvSpPr>
            <a:spLocks noGrp="1"/>
          </p:cNvSpPr>
          <p:nvPr>
            <p:ph idx="1"/>
          </p:nvPr>
        </p:nvSpPr>
        <p:spPr>
          <a:xfrm>
            <a:off x="107504" y="2026568"/>
            <a:ext cx="4061246" cy="4354760"/>
          </a:xfrm>
        </p:spPr>
        <p:txBody>
          <a:bodyPr>
            <a:normAutofit lnSpcReduction="10000"/>
          </a:bodyPr>
          <a:lstStyle/>
          <a:p>
            <a:r>
              <a:rPr lang="en-GB" dirty="0" smtClean="0"/>
              <a:t>Float is </a:t>
            </a:r>
            <a:r>
              <a:rPr lang="en-GB" i="1" dirty="0" smtClean="0"/>
              <a:t>intended</a:t>
            </a:r>
            <a:r>
              <a:rPr lang="en-GB" dirty="0" smtClean="0"/>
              <a:t> to allow one block element float and have text (or whatever) wrap around it. Because of this it doesn’t work if the element is absolutely positioned.</a:t>
            </a:r>
          </a:p>
          <a:p>
            <a:r>
              <a:rPr lang="en-GB" dirty="0" smtClean="0"/>
              <a:t>Freddie Mercury is </a:t>
            </a:r>
            <a:r>
              <a:rPr lang="en-GB" dirty="0" err="1" smtClean="0">
                <a:latin typeface="Consolas" panose="020B0609020204030204" pitchFamily="49" charset="0"/>
                <a:cs typeface="Consolas" panose="020B0609020204030204" pitchFamily="49" charset="0"/>
              </a:rPr>
              <a:t>float:left</a:t>
            </a:r>
            <a:r>
              <a:rPr lang="en-GB" dirty="0" smtClean="0"/>
              <a:t>, Tyrion is </a:t>
            </a:r>
            <a:r>
              <a:rPr lang="en-GB" dirty="0" err="1" smtClean="0">
                <a:latin typeface="Consolas" panose="020B0609020204030204" pitchFamily="49" charset="0"/>
                <a:cs typeface="Consolas" panose="020B0609020204030204" pitchFamily="49" charset="0"/>
              </a:rPr>
              <a:t>float:right</a:t>
            </a:r>
            <a:endParaRPr lang="en-GB" dirty="0">
              <a:latin typeface="Consolas" panose="020B0609020204030204" pitchFamily="49" charset="0"/>
              <a:cs typeface="Consolas" panose="020B0609020204030204" pitchFamily="49"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2026568"/>
            <a:ext cx="3870363" cy="2355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6467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Float Layouts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Take a look at this site, better than me producing 10s of slides on the matter.</a:t>
            </a:r>
            <a:br>
              <a:rPr lang="en-GB" dirty="0" smtClean="0"/>
            </a:br>
            <a:r>
              <a:rPr lang="en-GB" dirty="0" smtClean="0">
                <a:hlinkClick r:id="rId2"/>
              </a:rPr>
              <a:t>http</a:t>
            </a:r>
            <a:r>
              <a:rPr lang="en-GB" dirty="0">
                <a:hlinkClick r:id="rId2"/>
              </a:rPr>
              <a:t>://css-tricks.com/all-about-floats</a:t>
            </a:r>
            <a:r>
              <a:rPr lang="en-GB" dirty="0" smtClean="0">
                <a:hlinkClick r:id="rId2"/>
              </a:rPr>
              <a:t>/</a:t>
            </a:r>
            <a:r>
              <a:rPr lang="en-GB" dirty="0" smtClean="0"/>
              <a:t> </a:t>
            </a:r>
          </a:p>
          <a:p>
            <a:r>
              <a:rPr lang="en-GB" dirty="0" smtClean="0"/>
              <a:t>Floats were the de-facto way of producing a “columned” layout – like the Herald’s Main/Aside </a:t>
            </a:r>
          </a:p>
          <a:p>
            <a:r>
              <a:rPr lang="en-GB" dirty="0" smtClean="0"/>
              <a:t>This was always a bit of a hack as float was really intended for images – but less bad than other options. The use of clear and </a:t>
            </a:r>
            <a:r>
              <a:rPr lang="en-GB" dirty="0" err="1" smtClean="0"/>
              <a:t>clearfix</a:t>
            </a:r>
            <a:r>
              <a:rPr lang="en-GB" dirty="0" smtClean="0"/>
              <a:t> (google for this) was a sign of problems. inline-block now considered better as semantically because it isn’t using something for an unintended purpose</a:t>
            </a:r>
          </a:p>
          <a:p>
            <a:r>
              <a:rPr lang="en-GB" dirty="0" smtClean="0"/>
              <a:t>BUT </a:t>
            </a:r>
          </a:p>
          <a:p>
            <a:pPr lvl="1"/>
            <a:r>
              <a:rPr lang="en-GB" dirty="0" smtClean="0"/>
              <a:t>inline-block has compatibility problems with older browsers</a:t>
            </a:r>
          </a:p>
          <a:p>
            <a:pPr lvl="1"/>
            <a:r>
              <a:rPr lang="en-GB" dirty="0" smtClean="0"/>
              <a:t>Lots of sites still using floats (including our own) for layout –so you need to be aware</a:t>
            </a:r>
            <a:endParaRPr lang="en-GB" dirty="0"/>
          </a:p>
        </p:txBody>
      </p:sp>
    </p:spTree>
    <p:extLst>
      <p:ext uri="{BB962C8B-B14F-4D97-AF65-F5344CB8AC3E}">
        <p14:creationId xmlns:p14="http://schemas.microsoft.com/office/powerpoint/2010/main" val="13405372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More Element Styles</a:t>
            </a:r>
            <a:endParaRPr lang="en-GB" dirty="0"/>
          </a:p>
        </p:txBody>
      </p:sp>
      <p:sp>
        <p:nvSpPr>
          <p:cNvPr id="5" name="Text Placeholder 4"/>
          <p:cNvSpPr>
            <a:spLocks noGrp="1"/>
          </p:cNvSpPr>
          <p:nvPr>
            <p:ph type="body" idx="1"/>
          </p:nvPr>
        </p:nvSpPr>
        <p:spPr/>
        <p:txBody>
          <a:bodyPr/>
          <a:lstStyle/>
          <a:p>
            <a:r>
              <a:rPr lang="en-GB" dirty="0" smtClean="0"/>
              <a:t>In case you were feeling </a:t>
            </a:r>
            <a:r>
              <a:rPr lang="en-GB" i="1" dirty="0" smtClean="0"/>
              <a:t>list</a:t>
            </a:r>
            <a:r>
              <a:rPr lang="en-GB" dirty="0" smtClean="0"/>
              <a:t>less</a:t>
            </a:r>
            <a:endParaRPr lang="en-GB" dirty="0"/>
          </a:p>
        </p:txBody>
      </p:sp>
    </p:spTree>
    <p:extLst>
      <p:ext uri="{BB962C8B-B14F-4D97-AF65-F5344CB8AC3E}">
        <p14:creationId xmlns:p14="http://schemas.microsoft.com/office/powerpoint/2010/main" val="22272409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Tables</a:t>
            </a:r>
            <a:endParaRPr lang="en-GB" dirty="0"/>
          </a:p>
        </p:txBody>
      </p:sp>
      <p:sp>
        <p:nvSpPr>
          <p:cNvPr id="7" name="Content Placeholder 6"/>
          <p:cNvSpPr>
            <a:spLocks noGrp="1"/>
          </p:cNvSpPr>
          <p:nvPr>
            <p:ph idx="1"/>
          </p:nvPr>
        </p:nvSpPr>
        <p:spPr/>
        <p:txBody>
          <a:bodyPr>
            <a:normAutofit lnSpcReduction="10000"/>
          </a:bodyPr>
          <a:lstStyle/>
          <a:p>
            <a:r>
              <a:rPr lang="en-GB" dirty="0" smtClean="0"/>
              <a:t>The usual padding and borders and margin stuff apply to the following:</a:t>
            </a:r>
          </a:p>
          <a:p>
            <a:pPr lvl="1"/>
            <a:r>
              <a:rPr lang="en-GB" dirty="0" smtClean="0"/>
              <a:t>table, </a:t>
            </a:r>
            <a:r>
              <a:rPr lang="en-GB" dirty="0" err="1" smtClean="0"/>
              <a:t>th</a:t>
            </a:r>
            <a:r>
              <a:rPr lang="en-GB" dirty="0" smtClean="0"/>
              <a:t>, td </a:t>
            </a:r>
          </a:p>
          <a:p>
            <a:r>
              <a:rPr lang="en-GB" dirty="0" smtClean="0"/>
              <a:t>But NOT to:</a:t>
            </a:r>
          </a:p>
          <a:p>
            <a:pPr lvl="1"/>
            <a:r>
              <a:rPr lang="en-GB" dirty="0" err="1" smtClean="0"/>
              <a:t>thead</a:t>
            </a:r>
            <a:r>
              <a:rPr lang="en-GB" dirty="0" smtClean="0"/>
              <a:t>, </a:t>
            </a:r>
            <a:r>
              <a:rPr lang="en-GB" dirty="0" err="1" smtClean="0"/>
              <a:t>tbody</a:t>
            </a:r>
            <a:r>
              <a:rPr lang="en-GB" dirty="0" smtClean="0"/>
              <a:t>, </a:t>
            </a:r>
            <a:r>
              <a:rPr lang="en-GB" dirty="0" err="1" smtClean="0"/>
              <a:t>tr</a:t>
            </a:r>
            <a:endParaRPr lang="en-GB" dirty="0" smtClean="0"/>
          </a:p>
          <a:p>
            <a:r>
              <a:rPr lang="en-GB" dirty="0" smtClean="0"/>
              <a:t>Tables also have a border-spacing style that allows you to set the space between cell borders in the table</a:t>
            </a:r>
          </a:p>
          <a:p>
            <a:r>
              <a:rPr lang="en-GB" dirty="0">
                <a:hlinkClick r:id="rId2"/>
              </a:rPr>
              <a:t>http://</a:t>
            </a:r>
            <a:r>
              <a:rPr lang="en-GB" dirty="0" smtClean="0">
                <a:hlinkClick r:id="rId2"/>
              </a:rPr>
              <a:t>www.w3schools.com/html/html_tables.asp</a:t>
            </a:r>
            <a:r>
              <a:rPr lang="en-GB" dirty="0" smtClean="0"/>
              <a:t> , use the try it yourself to play, you’ll get a better feel of how it all works.</a:t>
            </a:r>
            <a:endParaRPr lang="en-GB" dirty="0"/>
          </a:p>
          <a:p>
            <a:endParaRPr lang="en-GB" dirty="0" smtClean="0"/>
          </a:p>
        </p:txBody>
      </p:sp>
    </p:spTree>
    <p:extLst>
      <p:ext uri="{BB962C8B-B14F-4D97-AF65-F5344CB8AC3E}">
        <p14:creationId xmlns:p14="http://schemas.microsoft.com/office/powerpoint/2010/main" val="3884651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The Hendon Herald</a:t>
            </a:r>
            <a:endParaRPr lang="en-GB" dirty="0"/>
          </a:p>
        </p:txBody>
      </p:sp>
      <p:sp>
        <p:nvSpPr>
          <p:cNvPr id="6" name="Content Placeholder 5"/>
          <p:cNvSpPr>
            <a:spLocks noGrp="1"/>
          </p:cNvSpPr>
          <p:nvPr>
            <p:ph idx="1"/>
          </p:nvPr>
        </p:nvSpPr>
        <p:spPr>
          <a:xfrm>
            <a:off x="457200" y="1935480"/>
            <a:ext cx="4114800" cy="4389120"/>
          </a:xfrm>
        </p:spPr>
        <p:txBody>
          <a:bodyPr/>
          <a:lstStyle/>
          <a:p>
            <a:r>
              <a:rPr lang="en-GB" dirty="0" smtClean="0"/>
              <a:t>Style the Football results table:</a:t>
            </a:r>
          </a:p>
          <a:p>
            <a:pPr lvl="1"/>
            <a:r>
              <a:rPr lang="en-GB" dirty="0" smtClean="0"/>
              <a:t>Table width 200px</a:t>
            </a:r>
          </a:p>
          <a:p>
            <a:pPr lvl="1"/>
            <a:r>
              <a:rPr lang="en-GB" dirty="0" smtClean="0"/>
              <a:t>Club column left aligned, Points right, with a width of 50px</a:t>
            </a:r>
          </a:p>
          <a:p>
            <a:pPr lvl="1"/>
            <a:r>
              <a:rPr lang="en-GB" dirty="0" smtClean="0"/>
              <a:t>Header with a background of #404040 and text #AAAAAA</a:t>
            </a:r>
            <a:endParaRPr lang="en-GB"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4799" y="1988840"/>
            <a:ext cx="3225416" cy="38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906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Colors</a:t>
            </a:r>
            <a:endParaRPr lang="en-GB" dirty="0"/>
          </a:p>
        </p:txBody>
      </p:sp>
      <p:sp>
        <p:nvSpPr>
          <p:cNvPr id="5" name="Content Placeholder 4"/>
          <p:cNvSpPr>
            <a:spLocks noGrp="1"/>
          </p:cNvSpPr>
          <p:nvPr>
            <p:ph idx="1"/>
          </p:nvPr>
        </p:nvSpPr>
        <p:spPr/>
        <p:txBody>
          <a:bodyPr>
            <a:normAutofit fontScale="77500" lnSpcReduction="20000"/>
          </a:bodyPr>
          <a:lstStyle/>
          <a:p>
            <a:r>
              <a:rPr lang="en-GB" dirty="0" smtClean="0"/>
              <a:t>There are named colours, so </a:t>
            </a:r>
            <a:r>
              <a:rPr lang="en-GB" dirty="0" err="1" smtClean="0">
                <a:latin typeface="Consolas" panose="020B0609020204030204" pitchFamily="49" charset="0"/>
                <a:cs typeface="Consolas" panose="020B0609020204030204" pitchFamily="49" charset="0"/>
              </a:rPr>
              <a:t>color:red;background-color:blue</a:t>
            </a:r>
            <a:r>
              <a:rPr lang="en-GB" dirty="0" smtClean="0">
                <a:latin typeface="Consolas" panose="020B0609020204030204" pitchFamily="49" charset="0"/>
                <a:cs typeface="Consolas" panose="020B0609020204030204" pitchFamily="49" charset="0"/>
              </a:rPr>
              <a:t>;</a:t>
            </a:r>
            <a:r>
              <a:rPr lang="en-GB" dirty="0" smtClean="0"/>
              <a:t> is OK. BUT</a:t>
            </a:r>
          </a:p>
          <a:p>
            <a:pPr lvl="1"/>
            <a:r>
              <a:rPr lang="en-GB" dirty="0" smtClean="0"/>
              <a:t>Only 17 are </a:t>
            </a:r>
            <a:r>
              <a:rPr lang="en-GB" dirty="0"/>
              <a:t>actually standard – see </a:t>
            </a:r>
            <a:r>
              <a:rPr lang="en-GB" dirty="0">
                <a:hlinkClick r:id="rId2"/>
              </a:rPr>
              <a:t>http://</a:t>
            </a:r>
            <a:r>
              <a:rPr lang="en-GB" dirty="0" smtClean="0">
                <a:hlinkClick r:id="rId2"/>
              </a:rPr>
              <a:t>www.w3schools.com/html/html_colornames.asp</a:t>
            </a:r>
            <a:r>
              <a:rPr lang="en-GB" dirty="0" smtClean="0"/>
              <a:t> </a:t>
            </a:r>
          </a:p>
          <a:p>
            <a:pPr lvl="1"/>
            <a:r>
              <a:rPr lang="en-GB" dirty="0" smtClean="0"/>
              <a:t>Others may differ machine to machine.</a:t>
            </a:r>
          </a:p>
          <a:p>
            <a:r>
              <a:rPr lang="en-GB" dirty="0" smtClean="0"/>
              <a:t>Better to use Hexadecimal (Hex) </a:t>
            </a:r>
            <a:r>
              <a:rPr lang="en-GB" dirty="0" err="1" smtClean="0"/>
              <a:t>Values.Each</a:t>
            </a:r>
            <a:r>
              <a:rPr lang="en-GB" dirty="0" smtClean="0"/>
              <a:t> colour is made up of 3 basic values – a Red, Green and Blue Component.</a:t>
            </a:r>
          </a:p>
          <a:p>
            <a:pPr lvl="1"/>
            <a:r>
              <a:rPr lang="en-GB" dirty="0" smtClean="0"/>
              <a:t>The intensity value can stretch for each between 0</a:t>
            </a:r>
            <a:r>
              <a:rPr lang="en-GB" dirty="0" smtClean="0">
                <a:sym typeface="Wingdings" panose="05000000000000000000" pitchFamily="2" charset="2"/>
              </a:rPr>
              <a:t></a:t>
            </a:r>
            <a:r>
              <a:rPr lang="en-GB" dirty="0" smtClean="0"/>
              <a:t>255 = 00</a:t>
            </a:r>
            <a:r>
              <a:rPr lang="en-GB" dirty="0" smtClean="0">
                <a:sym typeface="Wingdings" panose="05000000000000000000" pitchFamily="2" charset="2"/>
              </a:rPr>
              <a:t> FF in hex, leading to a 6 digit hex value #RRGGBB</a:t>
            </a:r>
          </a:p>
          <a:p>
            <a:pPr lvl="2"/>
            <a:r>
              <a:rPr lang="en-GB" dirty="0" smtClean="0">
                <a:sym typeface="Wingdings" panose="05000000000000000000" pitchFamily="2" charset="2"/>
              </a:rPr>
              <a:t>#000000 = Black</a:t>
            </a:r>
          </a:p>
          <a:p>
            <a:pPr lvl="2"/>
            <a:r>
              <a:rPr lang="en-GB" dirty="0" smtClean="0">
                <a:sym typeface="Wingdings" panose="05000000000000000000" pitchFamily="2" charset="2"/>
              </a:rPr>
              <a:t>#FF0000 = Red, #00FF00 = Green,#0000FF = Blue</a:t>
            </a:r>
          </a:p>
          <a:p>
            <a:pPr lvl="2"/>
            <a:r>
              <a:rPr lang="en-GB" dirty="0" smtClean="0">
                <a:sym typeface="Wingdings" panose="05000000000000000000" pitchFamily="2" charset="2"/>
              </a:rPr>
              <a:t>Can mix, #FFFF00 = Yellow, #FFFFFF = White</a:t>
            </a:r>
          </a:p>
          <a:p>
            <a:pPr lvl="2"/>
            <a:r>
              <a:rPr lang="en-GB" dirty="0" smtClean="0">
                <a:sym typeface="Wingdings" panose="05000000000000000000" pitchFamily="2" charset="2"/>
              </a:rPr>
              <a:t>Can use a short form where the digits for a particular value are the same, e.g. #11AACC can be written as #1AC. I tend to use the long form.</a:t>
            </a:r>
          </a:p>
          <a:p>
            <a:pPr lvl="1"/>
            <a:r>
              <a:rPr lang="en-GB" dirty="0">
                <a:sym typeface="Wingdings" panose="05000000000000000000" pitchFamily="2" charset="2"/>
              </a:rPr>
              <a:t>Try </a:t>
            </a:r>
            <a:r>
              <a:rPr lang="en-GB" dirty="0">
                <a:sym typeface="Wingdings" panose="05000000000000000000" pitchFamily="2" charset="2"/>
                <a:hlinkClick r:id="rId3"/>
              </a:rPr>
              <a:t>http://</a:t>
            </a:r>
            <a:r>
              <a:rPr lang="en-GB" dirty="0" smtClean="0">
                <a:sym typeface="Wingdings" panose="05000000000000000000" pitchFamily="2" charset="2"/>
                <a:hlinkClick r:id="rId3"/>
              </a:rPr>
              <a:t>www.w3schools.com/tags/ref_colorpicker.asp</a:t>
            </a:r>
            <a:r>
              <a:rPr lang="en-GB" dirty="0" smtClean="0">
                <a:sym typeface="Wingdings" panose="05000000000000000000" pitchFamily="2" charset="2"/>
              </a:rPr>
              <a:t> to </a:t>
            </a:r>
            <a:r>
              <a:rPr lang="en-GB" dirty="0">
                <a:sym typeface="Wingdings" panose="05000000000000000000" pitchFamily="2" charset="2"/>
              </a:rPr>
              <a:t>get </a:t>
            </a:r>
            <a:r>
              <a:rPr lang="en-GB" dirty="0" smtClean="0">
                <a:sym typeface="Wingdings" panose="05000000000000000000" pitchFamily="2" charset="2"/>
              </a:rPr>
              <a:t>feel for how it works - this basically is how all colours are built up on a PC.</a:t>
            </a:r>
          </a:p>
          <a:p>
            <a:pPr lvl="2"/>
            <a:endParaRPr lang="en-GB" dirty="0" smtClean="0"/>
          </a:p>
        </p:txBody>
      </p:sp>
    </p:spTree>
    <p:extLst>
      <p:ext uri="{BB962C8B-B14F-4D97-AF65-F5344CB8AC3E}">
        <p14:creationId xmlns:p14="http://schemas.microsoft.com/office/powerpoint/2010/main" val="110181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Lists – list-style-position</a:t>
            </a:r>
            <a:endParaRPr lang="en-GB" dirty="0"/>
          </a:p>
        </p:txBody>
      </p:sp>
      <p:sp>
        <p:nvSpPr>
          <p:cNvPr id="3" name="Content Placeholder 2"/>
          <p:cNvSpPr>
            <a:spLocks noGrp="1"/>
          </p:cNvSpPr>
          <p:nvPr>
            <p:ph idx="1"/>
          </p:nvPr>
        </p:nvSpPr>
        <p:spPr>
          <a:xfrm>
            <a:off x="457200" y="1935480"/>
            <a:ext cx="4330824" cy="4389120"/>
          </a:xfrm>
        </p:spPr>
        <p:txBody>
          <a:bodyPr/>
          <a:lstStyle/>
          <a:p>
            <a:r>
              <a:rPr lang="en-GB" dirty="0" smtClean="0"/>
              <a:t>Both </a:t>
            </a:r>
            <a:r>
              <a:rPr lang="en-GB" dirty="0" err="1">
                <a:latin typeface="Consolas" panose="020B0609020204030204" pitchFamily="49" charset="0"/>
                <a:cs typeface="Consolas" panose="020B0609020204030204" pitchFamily="49" charset="0"/>
              </a:rPr>
              <a:t>ul</a:t>
            </a:r>
            <a:r>
              <a:rPr lang="en-GB" dirty="0" smtClean="0"/>
              <a:t> &amp; </a:t>
            </a:r>
            <a:r>
              <a:rPr lang="en-GB" dirty="0" err="1">
                <a:latin typeface="Consolas" panose="020B0609020204030204" pitchFamily="49" charset="0"/>
                <a:cs typeface="Consolas" panose="020B0609020204030204" pitchFamily="49" charset="0"/>
              </a:rPr>
              <a:t>ol</a:t>
            </a:r>
            <a:r>
              <a:rPr lang="en-GB" dirty="0" smtClean="0"/>
              <a:t> have a </a:t>
            </a:r>
            <a:r>
              <a:rPr lang="en-GB" dirty="0">
                <a:latin typeface="Consolas" panose="020B0609020204030204" pitchFamily="49" charset="0"/>
                <a:cs typeface="Consolas" panose="020B0609020204030204" pitchFamily="49" charset="0"/>
              </a:rPr>
              <a:t>list-style-position</a:t>
            </a:r>
            <a:r>
              <a:rPr lang="en-GB" dirty="0" smtClean="0"/>
              <a:t> property, </a:t>
            </a:r>
          </a:p>
          <a:p>
            <a:pPr lvl="1"/>
            <a:r>
              <a:rPr lang="en-GB" dirty="0" smtClean="0"/>
              <a:t>this defaults to </a:t>
            </a:r>
            <a:r>
              <a:rPr lang="en-GB" dirty="0">
                <a:latin typeface="Consolas" panose="020B0609020204030204" pitchFamily="49" charset="0"/>
                <a:cs typeface="Consolas" panose="020B0609020204030204" pitchFamily="49" charset="0"/>
              </a:rPr>
              <a:t>outside</a:t>
            </a:r>
            <a:r>
              <a:rPr lang="en-GB" dirty="0" smtClean="0"/>
              <a:t> (outside the content) </a:t>
            </a:r>
          </a:p>
          <a:p>
            <a:pPr lvl="1"/>
            <a:r>
              <a:rPr lang="en-GB" dirty="0" smtClean="0"/>
              <a:t>but can set to </a:t>
            </a:r>
            <a:r>
              <a:rPr lang="en-GB" dirty="0" smtClean="0">
                <a:latin typeface="Consolas" panose="020B0609020204030204" pitchFamily="49" charset="0"/>
                <a:cs typeface="Consolas" panose="020B0609020204030204" pitchFamily="49" charset="0"/>
              </a:rPr>
              <a:t>inside</a:t>
            </a:r>
            <a:r>
              <a:rPr lang="en-GB" dirty="0" smtClean="0"/>
              <a:t>.</a:t>
            </a:r>
            <a:endParaRPr lang="en-GB"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1916832"/>
            <a:ext cx="2302689" cy="38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27896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Lists – list-style-type</a:t>
            </a:r>
            <a:endParaRPr lang="en-GB" dirty="0"/>
          </a:p>
        </p:txBody>
      </p:sp>
      <p:sp>
        <p:nvSpPr>
          <p:cNvPr id="3" name="Content Placeholder 2"/>
          <p:cNvSpPr>
            <a:spLocks noGrp="1"/>
          </p:cNvSpPr>
          <p:nvPr>
            <p:ph sz="half" idx="1"/>
          </p:nvPr>
        </p:nvSpPr>
        <p:spPr/>
        <p:txBody>
          <a:bodyPr>
            <a:normAutofit fontScale="85000" lnSpcReduction="20000"/>
          </a:bodyPr>
          <a:lstStyle/>
          <a:p>
            <a:pPr marL="0" indent="0">
              <a:buNone/>
            </a:pPr>
            <a:r>
              <a:rPr lang="en-GB" sz="1800" dirty="0" smtClean="0">
                <a:latin typeface="Consolas" panose="020B0609020204030204" pitchFamily="49" charset="0"/>
                <a:cs typeface="Consolas" panose="020B0609020204030204" pitchFamily="49" charset="0"/>
              </a:rPr>
              <a:t>&lt;</a:t>
            </a:r>
            <a:r>
              <a:rPr lang="en-GB" sz="1800" dirty="0" err="1" smtClean="0">
                <a:latin typeface="Consolas" panose="020B0609020204030204" pitchFamily="49" charset="0"/>
                <a:cs typeface="Consolas" panose="020B0609020204030204" pitchFamily="49" charset="0"/>
              </a:rPr>
              <a:t>ul</a:t>
            </a:r>
            <a:r>
              <a:rPr lang="en-GB" sz="1800" dirty="0">
                <a:latin typeface="Consolas" panose="020B0609020204030204" pitchFamily="49" charset="0"/>
                <a:cs typeface="Consolas" panose="020B0609020204030204" pitchFamily="49" charset="0"/>
              </a:rPr>
              <a:t> </a:t>
            </a:r>
            <a:r>
              <a:rPr lang="en-GB" sz="1800" b="1" dirty="0">
                <a:latin typeface="Consolas" panose="020B0609020204030204" pitchFamily="49" charset="0"/>
                <a:cs typeface="Consolas" panose="020B0609020204030204" pitchFamily="49" charset="0"/>
              </a:rPr>
              <a:t>style="</a:t>
            </a:r>
            <a:r>
              <a:rPr lang="en-GB" sz="1800" b="1" dirty="0" err="1">
                <a:latin typeface="Consolas" panose="020B0609020204030204" pitchFamily="49" charset="0"/>
                <a:cs typeface="Consolas" panose="020B0609020204030204" pitchFamily="49" charset="0"/>
              </a:rPr>
              <a:t>list-style-type:square</a:t>
            </a:r>
            <a:r>
              <a:rPr lang="en-GB" sz="1800" b="1" dirty="0">
                <a:latin typeface="Consolas" panose="020B0609020204030204" pitchFamily="49" charset="0"/>
                <a:cs typeface="Consolas" panose="020B0609020204030204" pitchFamily="49" charset="0"/>
              </a:rPr>
              <a:t>"</a:t>
            </a:r>
            <a:r>
              <a:rPr lang="en-GB" sz="1800" dirty="0">
                <a:latin typeface="Consolas" panose="020B0609020204030204" pitchFamily="49" charset="0"/>
                <a:cs typeface="Consolas" panose="020B0609020204030204" pitchFamily="49" charset="0"/>
              </a:rPr>
              <a:t>&gt;</a:t>
            </a:r>
          </a:p>
          <a:p>
            <a:pPr marL="0" indent="0">
              <a:buNone/>
            </a:pPr>
            <a:r>
              <a:rPr lang="en-GB" sz="1800" dirty="0" smtClean="0">
                <a:latin typeface="Consolas" panose="020B0609020204030204" pitchFamily="49" charset="0"/>
                <a:cs typeface="Consolas" panose="020B0609020204030204" pitchFamily="49" charset="0"/>
              </a:rPr>
              <a:t>    &lt;li&gt;First List Item&lt;/li&gt;</a:t>
            </a:r>
          </a:p>
          <a:p>
            <a:pPr marL="0" indent="0">
              <a:buNone/>
            </a:pPr>
            <a:r>
              <a:rPr lang="en-GB" sz="1800" dirty="0" smtClean="0">
                <a:latin typeface="Consolas" panose="020B0609020204030204" pitchFamily="49" charset="0"/>
                <a:cs typeface="Consolas" panose="020B0609020204030204" pitchFamily="49" charset="0"/>
              </a:rPr>
              <a:t>    &lt;li&gt;Second List Item&lt;/li&gt;</a:t>
            </a:r>
          </a:p>
          <a:p>
            <a:pPr marL="0" indent="0">
              <a:buNone/>
            </a:pPr>
            <a:r>
              <a:rPr lang="en-GB" sz="1800" dirty="0" smtClean="0">
                <a:latin typeface="Consolas" panose="020B0609020204030204" pitchFamily="49" charset="0"/>
                <a:cs typeface="Consolas" panose="020B0609020204030204" pitchFamily="49" charset="0"/>
              </a:rPr>
              <a:t>&lt;/</a:t>
            </a:r>
            <a:r>
              <a:rPr lang="en-GB" sz="1800" dirty="0" err="1" smtClean="0">
                <a:latin typeface="Consolas" panose="020B0609020204030204" pitchFamily="49" charset="0"/>
                <a:cs typeface="Consolas" panose="020B0609020204030204" pitchFamily="49" charset="0"/>
              </a:rPr>
              <a:t>ul</a:t>
            </a:r>
            <a:r>
              <a:rPr lang="en-GB" sz="1800" dirty="0" smtClean="0">
                <a:latin typeface="Consolas" panose="020B0609020204030204" pitchFamily="49" charset="0"/>
                <a:cs typeface="Consolas" panose="020B0609020204030204" pitchFamily="49" charset="0"/>
              </a:rPr>
              <a:t>&gt;</a:t>
            </a:r>
          </a:p>
          <a:p>
            <a:r>
              <a:rPr lang="en-GB" sz="2800" dirty="0" smtClean="0"/>
              <a:t>list-style-type </a:t>
            </a:r>
            <a:r>
              <a:rPr lang="en-GB" sz="2800" dirty="0"/>
              <a:t>has several valid  </a:t>
            </a:r>
            <a:r>
              <a:rPr lang="en-GB" sz="2800" dirty="0" smtClean="0"/>
              <a:t>values. </a:t>
            </a:r>
            <a:r>
              <a:rPr lang="en-GB" dirty="0" smtClean="0"/>
              <a:t>See </a:t>
            </a:r>
            <a:r>
              <a:rPr lang="en-GB" dirty="0" smtClean="0">
                <a:hlinkClick r:id="rId3"/>
              </a:rPr>
              <a:t>http</a:t>
            </a:r>
            <a:r>
              <a:rPr lang="en-GB" dirty="0">
                <a:hlinkClick r:id="rId3"/>
              </a:rPr>
              <a:t>://</a:t>
            </a:r>
            <a:r>
              <a:rPr lang="en-GB" dirty="0" smtClean="0">
                <a:hlinkClick r:id="rId3"/>
              </a:rPr>
              <a:t>www.w3schools.com/cssref/pr_list-style-type.asp</a:t>
            </a:r>
            <a:r>
              <a:rPr lang="en-GB" dirty="0" smtClean="0"/>
              <a:t> </a:t>
            </a:r>
            <a:r>
              <a:rPr lang="en-GB" dirty="0"/>
              <a:t/>
            </a:r>
            <a:br>
              <a:rPr lang="en-GB" dirty="0"/>
            </a:br>
            <a:r>
              <a:rPr lang="en-GB" dirty="0" smtClean="0"/>
              <a:t>Some which apply to </a:t>
            </a:r>
            <a:r>
              <a:rPr lang="en-GB" dirty="0" err="1" smtClean="0"/>
              <a:t>ol</a:t>
            </a:r>
            <a:r>
              <a:rPr lang="en-GB" dirty="0" smtClean="0"/>
              <a:t>, some to </a:t>
            </a:r>
            <a:r>
              <a:rPr lang="en-GB" dirty="0" err="1" smtClean="0"/>
              <a:t>ul</a:t>
            </a:r>
            <a:r>
              <a:rPr lang="en-GB" dirty="0" smtClean="0"/>
              <a:t>.</a:t>
            </a:r>
          </a:p>
          <a:p>
            <a:r>
              <a:rPr lang="en-GB" sz="2800" dirty="0" err="1" smtClean="0"/>
              <a:t>Ul</a:t>
            </a:r>
            <a:r>
              <a:rPr lang="en-GB" sz="2800" dirty="0" smtClean="0"/>
              <a:t> Might </a:t>
            </a:r>
            <a:r>
              <a:rPr lang="en-GB" sz="2800" dirty="0"/>
              <a:t>specify a </a:t>
            </a:r>
            <a:r>
              <a:rPr lang="en-GB" sz="2800" dirty="0">
                <a:latin typeface="Consolas" panose="020B0609020204030204" pitchFamily="49" charset="0"/>
                <a:cs typeface="Consolas" panose="020B0609020204030204" pitchFamily="49" charset="0"/>
              </a:rPr>
              <a:t>list-style-image</a:t>
            </a:r>
            <a:r>
              <a:rPr lang="en-GB" sz="2800" dirty="0"/>
              <a:t> to use a particular </a:t>
            </a:r>
            <a:r>
              <a:rPr lang="en-GB" sz="2800" dirty="0" smtClean="0"/>
              <a:t>graphic </a:t>
            </a:r>
          </a:p>
          <a:p>
            <a:r>
              <a:rPr lang="en-GB" sz="2800" dirty="0" smtClean="0"/>
              <a:t>See the example for a few variations</a:t>
            </a:r>
            <a:endParaRPr lang="en-GB" sz="2800" dirty="0"/>
          </a:p>
          <a:p>
            <a:endParaRPr lang="en-GB" dirty="0"/>
          </a:p>
        </p:txBody>
      </p:sp>
      <p:pic>
        <p:nvPicPr>
          <p:cNvPr id="3074"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788024" y="1916832"/>
            <a:ext cx="2800741" cy="77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2946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Unordered Lists as Menus</a:t>
            </a:r>
            <a:endParaRPr lang="en-GB" dirty="0"/>
          </a:p>
        </p:txBody>
      </p:sp>
      <p:sp>
        <p:nvSpPr>
          <p:cNvPr id="3" name="Content Placeholder 2"/>
          <p:cNvSpPr>
            <a:spLocks noGrp="1"/>
          </p:cNvSpPr>
          <p:nvPr>
            <p:ph sz="half" idx="1"/>
          </p:nvPr>
        </p:nvSpPr>
        <p:spPr/>
        <p:txBody>
          <a:bodyPr>
            <a:normAutofit fontScale="92500" lnSpcReduction="10000"/>
          </a:bodyPr>
          <a:lstStyle/>
          <a:p>
            <a:pPr marL="0" indent="0">
              <a:buNone/>
            </a:pPr>
            <a:r>
              <a:rPr lang="en-GB" sz="1400" dirty="0" smtClean="0">
                <a:latin typeface="Consolas" panose="020B0609020204030204" pitchFamily="49" charset="0"/>
                <a:cs typeface="Consolas" panose="020B0609020204030204" pitchFamily="49" charset="0"/>
              </a:rPr>
              <a:t>&lt;</a:t>
            </a:r>
            <a:r>
              <a:rPr lang="en-GB" sz="1400" dirty="0" err="1">
                <a:latin typeface="Consolas" panose="020B0609020204030204" pitchFamily="49" charset="0"/>
                <a:cs typeface="Consolas" panose="020B0609020204030204" pitchFamily="49" charset="0"/>
              </a:rPr>
              <a:t>ul</a:t>
            </a:r>
            <a:r>
              <a:rPr lang="en-GB" sz="1400" dirty="0">
                <a:latin typeface="Consolas" panose="020B0609020204030204" pitchFamily="49" charset="0"/>
                <a:cs typeface="Consolas" panose="020B0609020204030204" pitchFamily="49" charset="0"/>
              </a:rPr>
              <a:t> </a:t>
            </a:r>
            <a:endParaRPr lang="en-GB" sz="1400" dirty="0" smtClean="0">
              <a:latin typeface="Consolas" panose="020B0609020204030204" pitchFamily="49" charset="0"/>
              <a:cs typeface="Consolas" panose="020B0609020204030204" pitchFamily="49" charset="0"/>
            </a:endParaRPr>
          </a:p>
          <a:p>
            <a:pPr marL="0" indent="0">
              <a:buNone/>
            </a:pPr>
            <a:r>
              <a:rPr lang="en-GB" sz="1400" b="1" dirty="0">
                <a:latin typeface="Consolas" panose="020B0609020204030204" pitchFamily="49" charset="0"/>
                <a:cs typeface="Consolas" panose="020B0609020204030204" pitchFamily="49" charset="0"/>
              </a:rPr>
              <a:t> </a:t>
            </a:r>
            <a:r>
              <a:rPr lang="en-GB" sz="1400" b="1" dirty="0" smtClean="0">
                <a:latin typeface="Consolas" panose="020B0609020204030204" pitchFamily="49" charset="0"/>
                <a:cs typeface="Consolas" panose="020B0609020204030204" pitchFamily="49" charset="0"/>
              </a:rPr>
              <a:t> style</a:t>
            </a:r>
            <a:r>
              <a:rPr lang="en-GB" sz="1400" b="1" dirty="0">
                <a:latin typeface="Consolas" panose="020B0609020204030204" pitchFamily="49" charset="0"/>
                <a:cs typeface="Consolas" panose="020B0609020204030204" pitchFamily="49" charset="0"/>
              </a:rPr>
              <a:t>="</a:t>
            </a:r>
            <a:r>
              <a:rPr lang="en-GB" sz="1400" b="1" dirty="0" err="1">
                <a:latin typeface="Consolas" panose="020B0609020204030204" pitchFamily="49" charset="0"/>
                <a:cs typeface="Consolas" panose="020B0609020204030204" pitchFamily="49" charset="0"/>
              </a:rPr>
              <a:t>list-style-type:none</a:t>
            </a:r>
            <a:r>
              <a:rPr lang="en-GB" sz="1400" b="1" dirty="0">
                <a:latin typeface="Consolas" panose="020B0609020204030204" pitchFamily="49" charset="0"/>
                <a:cs typeface="Consolas" panose="020B0609020204030204" pitchFamily="49" charset="0"/>
              </a:rPr>
              <a:t>; </a:t>
            </a:r>
            <a:r>
              <a:rPr lang="en-GB" sz="1400" b="1" dirty="0" smtClean="0">
                <a:latin typeface="Consolas" panose="020B0609020204030204" pitchFamily="49" charset="0"/>
                <a:cs typeface="Consolas" panose="020B0609020204030204" pitchFamily="49" charset="0"/>
              </a:rPr>
              <a:t> </a:t>
            </a:r>
          </a:p>
          <a:p>
            <a:pPr marL="0" indent="0">
              <a:buNone/>
            </a:pPr>
            <a:r>
              <a:rPr lang="en-GB" sz="1400" b="1" dirty="0">
                <a:latin typeface="Consolas" panose="020B0609020204030204" pitchFamily="49" charset="0"/>
                <a:cs typeface="Consolas" panose="020B0609020204030204" pitchFamily="49" charset="0"/>
              </a:rPr>
              <a:t> </a:t>
            </a:r>
            <a:r>
              <a:rPr lang="en-GB" sz="1400" b="1" dirty="0" smtClean="0">
                <a:latin typeface="Consolas" panose="020B0609020204030204" pitchFamily="49" charset="0"/>
                <a:cs typeface="Consolas" panose="020B0609020204030204" pitchFamily="49" charset="0"/>
              </a:rPr>
              <a:t> </a:t>
            </a:r>
            <a:r>
              <a:rPr lang="en-GB" sz="1400" b="1" dirty="0" err="1" smtClean="0">
                <a:latin typeface="Consolas" panose="020B0609020204030204" pitchFamily="49" charset="0"/>
                <a:cs typeface="Consolas" panose="020B0609020204030204" pitchFamily="49" charset="0"/>
              </a:rPr>
              <a:t>display:inline-block</a:t>
            </a:r>
            <a:r>
              <a:rPr lang="en-GB" sz="1400" b="1" dirty="0" smtClean="0">
                <a:latin typeface="Consolas" panose="020B0609020204030204" pitchFamily="49" charset="0"/>
                <a:cs typeface="Consolas" panose="020B0609020204030204" pitchFamily="49" charset="0"/>
              </a:rPr>
              <a:t>;"</a:t>
            </a:r>
            <a:r>
              <a:rPr lang="en-GB" sz="1400" dirty="0" smtClean="0">
                <a:latin typeface="Consolas" panose="020B0609020204030204" pitchFamily="49" charset="0"/>
                <a:cs typeface="Consolas" panose="020B0609020204030204" pitchFamily="49" charset="0"/>
              </a:rPr>
              <a:t>&gt;</a:t>
            </a:r>
          </a:p>
          <a:p>
            <a:pPr marL="0" indent="0">
              <a:buNone/>
            </a:pPr>
            <a:r>
              <a:rPr lang="en-GB" sz="1400" dirty="0">
                <a:latin typeface="Consolas" panose="020B0609020204030204" pitchFamily="49" charset="0"/>
                <a:cs typeface="Consolas" panose="020B0609020204030204" pitchFamily="49" charset="0"/>
              </a:rPr>
              <a:t> </a:t>
            </a:r>
            <a:r>
              <a:rPr lang="en-GB" sz="1400" dirty="0" smtClean="0">
                <a:latin typeface="Consolas" panose="020B0609020204030204" pitchFamily="49" charset="0"/>
                <a:cs typeface="Consolas" panose="020B0609020204030204" pitchFamily="49" charset="0"/>
              </a:rPr>
              <a:t> &lt;</a:t>
            </a:r>
            <a:r>
              <a:rPr lang="en-GB" sz="1400" dirty="0">
                <a:latin typeface="Consolas" panose="020B0609020204030204" pitchFamily="49" charset="0"/>
                <a:cs typeface="Consolas" panose="020B0609020204030204" pitchFamily="49" charset="0"/>
              </a:rPr>
              <a:t>li </a:t>
            </a:r>
            <a:r>
              <a:rPr lang="en-GB" sz="1400" b="1" dirty="0">
                <a:latin typeface="Consolas" panose="020B0609020204030204" pitchFamily="49" charset="0"/>
                <a:cs typeface="Consolas" panose="020B0609020204030204" pitchFamily="49" charset="0"/>
              </a:rPr>
              <a:t>style="</a:t>
            </a:r>
            <a:r>
              <a:rPr lang="en-GB" sz="1400" b="1" dirty="0" err="1">
                <a:latin typeface="Consolas" panose="020B0609020204030204" pitchFamily="49" charset="0"/>
                <a:cs typeface="Consolas" panose="020B0609020204030204" pitchFamily="49" charset="0"/>
              </a:rPr>
              <a:t>display:inline-block</a:t>
            </a:r>
            <a:r>
              <a:rPr lang="en-GB" sz="1400" b="1" dirty="0">
                <a:latin typeface="Consolas" panose="020B0609020204030204" pitchFamily="49" charset="0"/>
                <a:cs typeface="Consolas" panose="020B0609020204030204" pitchFamily="49" charset="0"/>
              </a:rPr>
              <a:t>;"</a:t>
            </a:r>
            <a:r>
              <a:rPr lang="en-GB" sz="1400" dirty="0">
                <a:latin typeface="Consolas" panose="020B0609020204030204" pitchFamily="49" charset="0"/>
                <a:cs typeface="Consolas" panose="020B0609020204030204" pitchFamily="49" charset="0"/>
              </a:rPr>
              <a:t> &gt;</a:t>
            </a:r>
          </a:p>
          <a:p>
            <a:pPr marL="0" indent="0">
              <a:buNone/>
            </a:pPr>
            <a:r>
              <a:rPr lang="en-GB" sz="1400" dirty="0" smtClean="0">
                <a:latin typeface="Consolas" panose="020B0609020204030204" pitchFamily="49" charset="0"/>
                <a:cs typeface="Consolas" panose="020B0609020204030204" pitchFamily="49" charset="0"/>
              </a:rPr>
              <a:t>    &lt;</a:t>
            </a:r>
            <a:r>
              <a:rPr lang="en-GB" sz="1400" dirty="0">
                <a:latin typeface="Consolas" panose="020B0609020204030204" pitchFamily="49" charset="0"/>
                <a:cs typeface="Consolas" panose="020B0609020204030204" pitchFamily="49" charset="0"/>
              </a:rPr>
              <a:t>a </a:t>
            </a:r>
            <a:r>
              <a:rPr lang="en-GB" sz="1400" dirty="0" err="1">
                <a:latin typeface="Consolas" panose="020B0609020204030204" pitchFamily="49" charset="0"/>
                <a:cs typeface="Consolas" panose="020B0609020204030204" pitchFamily="49" charset="0"/>
              </a:rPr>
              <a:t>href</a:t>
            </a:r>
            <a:r>
              <a:rPr lang="en-GB" sz="1400" dirty="0" smtClean="0">
                <a:latin typeface="Consolas" panose="020B0609020204030204" pitchFamily="49" charset="0"/>
                <a:cs typeface="Consolas" panose="020B0609020204030204" pitchFamily="49" charset="0"/>
              </a:rPr>
              <a:t>="#"&gt;First </a:t>
            </a:r>
            <a:r>
              <a:rPr lang="en-GB" sz="1400" dirty="0">
                <a:latin typeface="Consolas" panose="020B0609020204030204" pitchFamily="49" charset="0"/>
                <a:cs typeface="Consolas" panose="020B0609020204030204" pitchFamily="49" charset="0"/>
              </a:rPr>
              <a:t>List </a:t>
            </a:r>
            <a:r>
              <a:rPr lang="en-GB" sz="1400" dirty="0" smtClean="0">
                <a:latin typeface="Consolas" panose="020B0609020204030204" pitchFamily="49" charset="0"/>
                <a:cs typeface="Consolas" panose="020B0609020204030204" pitchFamily="49" charset="0"/>
              </a:rPr>
              <a:t>Item&lt;/</a:t>
            </a:r>
            <a:r>
              <a:rPr lang="en-GB" sz="1400" dirty="0">
                <a:latin typeface="Consolas" panose="020B0609020204030204" pitchFamily="49" charset="0"/>
                <a:cs typeface="Consolas" panose="020B0609020204030204" pitchFamily="49" charset="0"/>
              </a:rPr>
              <a:t>a</a:t>
            </a:r>
            <a:r>
              <a:rPr lang="en-GB" sz="1400" dirty="0" smtClean="0">
                <a:latin typeface="Consolas" panose="020B0609020204030204" pitchFamily="49" charset="0"/>
                <a:cs typeface="Consolas" panose="020B0609020204030204" pitchFamily="49" charset="0"/>
              </a:rPr>
              <a:t>&gt;</a:t>
            </a:r>
          </a:p>
          <a:p>
            <a:pPr marL="0" indent="0">
              <a:buNone/>
            </a:pPr>
            <a:r>
              <a:rPr lang="en-GB" sz="1400" dirty="0">
                <a:latin typeface="Consolas" panose="020B0609020204030204" pitchFamily="49" charset="0"/>
                <a:cs typeface="Consolas" panose="020B0609020204030204" pitchFamily="49" charset="0"/>
              </a:rPr>
              <a:t> </a:t>
            </a:r>
            <a:r>
              <a:rPr lang="en-GB" sz="1400" dirty="0" smtClean="0">
                <a:latin typeface="Consolas" panose="020B0609020204030204" pitchFamily="49" charset="0"/>
                <a:cs typeface="Consolas" panose="020B0609020204030204" pitchFamily="49" charset="0"/>
              </a:rPr>
              <a:t> &lt;/</a:t>
            </a:r>
            <a:r>
              <a:rPr lang="en-GB" sz="1400" dirty="0">
                <a:latin typeface="Consolas" panose="020B0609020204030204" pitchFamily="49" charset="0"/>
                <a:cs typeface="Consolas" panose="020B0609020204030204" pitchFamily="49" charset="0"/>
              </a:rPr>
              <a:t>li&gt;</a:t>
            </a:r>
          </a:p>
          <a:p>
            <a:pPr marL="0" indent="0">
              <a:buNone/>
            </a:pPr>
            <a:r>
              <a:rPr lang="en-GB" sz="1400" dirty="0" smtClean="0">
                <a:latin typeface="Consolas" panose="020B0609020204030204" pitchFamily="49" charset="0"/>
                <a:cs typeface="Consolas" panose="020B0609020204030204" pitchFamily="49" charset="0"/>
              </a:rPr>
              <a:t>  &lt;</a:t>
            </a:r>
            <a:r>
              <a:rPr lang="en-GB" sz="1400" dirty="0">
                <a:latin typeface="Consolas" panose="020B0609020204030204" pitchFamily="49" charset="0"/>
                <a:cs typeface="Consolas" panose="020B0609020204030204" pitchFamily="49" charset="0"/>
              </a:rPr>
              <a:t>li style="</a:t>
            </a:r>
            <a:r>
              <a:rPr lang="en-GB" sz="1400" dirty="0" err="1">
                <a:latin typeface="Consolas" panose="020B0609020204030204" pitchFamily="49" charset="0"/>
                <a:cs typeface="Consolas" panose="020B0609020204030204" pitchFamily="49" charset="0"/>
              </a:rPr>
              <a:t>display:inline-block</a:t>
            </a:r>
            <a:r>
              <a:rPr lang="en-GB" sz="1400" dirty="0">
                <a:latin typeface="Consolas" panose="020B0609020204030204" pitchFamily="49" charset="0"/>
                <a:cs typeface="Consolas" panose="020B0609020204030204" pitchFamily="49" charset="0"/>
              </a:rPr>
              <a:t>;" </a:t>
            </a:r>
            <a:r>
              <a:rPr lang="en-GB" sz="1400" dirty="0" smtClean="0">
                <a:latin typeface="Consolas" panose="020B0609020204030204" pitchFamily="49" charset="0"/>
                <a:cs typeface="Consolas" panose="020B0609020204030204" pitchFamily="49" charset="0"/>
              </a:rPr>
              <a:t>&gt;</a:t>
            </a:r>
            <a:endParaRPr lang="en-GB" sz="1400" dirty="0">
              <a:latin typeface="Consolas" panose="020B0609020204030204" pitchFamily="49" charset="0"/>
              <a:cs typeface="Consolas" panose="020B0609020204030204" pitchFamily="49" charset="0"/>
            </a:endParaRPr>
          </a:p>
          <a:p>
            <a:pPr marL="0" indent="0">
              <a:buNone/>
            </a:pPr>
            <a:r>
              <a:rPr lang="en-GB" sz="1400" dirty="0" smtClean="0">
                <a:latin typeface="Consolas" panose="020B0609020204030204" pitchFamily="49" charset="0"/>
                <a:cs typeface="Consolas" panose="020B0609020204030204" pitchFamily="49" charset="0"/>
              </a:rPr>
              <a:t>    &lt;</a:t>
            </a:r>
            <a:r>
              <a:rPr lang="en-GB" sz="1400" dirty="0">
                <a:latin typeface="Consolas" panose="020B0609020204030204" pitchFamily="49" charset="0"/>
                <a:cs typeface="Consolas" panose="020B0609020204030204" pitchFamily="49" charset="0"/>
              </a:rPr>
              <a:t>a </a:t>
            </a:r>
            <a:r>
              <a:rPr lang="en-GB" sz="1400" dirty="0" err="1">
                <a:latin typeface="Consolas" panose="020B0609020204030204" pitchFamily="49" charset="0"/>
                <a:cs typeface="Consolas" panose="020B0609020204030204" pitchFamily="49" charset="0"/>
              </a:rPr>
              <a:t>href</a:t>
            </a:r>
            <a:r>
              <a:rPr lang="en-GB" sz="1400" dirty="0" smtClean="0">
                <a:latin typeface="Consolas" panose="020B0609020204030204" pitchFamily="49" charset="0"/>
                <a:cs typeface="Consolas" panose="020B0609020204030204" pitchFamily="49" charset="0"/>
              </a:rPr>
              <a:t>="#"&gt;Second </a:t>
            </a:r>
            <a:r>
              <a:rPr lang="en-GB" sz="1400" dirty="0">
                <a:latin typeface="Consolas" panose="020B0609020204030204" pitchFamily="49" charset="0"/>
                <a:cs typeface="Consolas" panose="020B0609020204030204" pitchFamily="49" charset="0"/>
              </a:rPr>
              <a:t>List </a:t>
            </a:r>
            <a:r>
              <a:rPr lang="en-GB" sz="1400" dirty="0" smtClean="0">
                <a:latin typeface="Consolas" panose="020B0609020204030204" pitchFamily="49" charset="0"/>
                <a:cs typeface="Consolas" panose="020B0609020204030204" pitchFamily="49" charset="0"/>
              </a:rPr>
              <a:t>Item&lt;/</a:t>
            </a:r>
            <a:r>
              <a:rPr lang="en-GB" sz="1400" dirty="0">
                <a:latin typeface="Consolas" panose="020B0609020204030204" pitchFamily="49" charset="0"/>
                <a:cs typeface="Consolas" panose="020B0609020204030204" pitchFamily="49" charset="0"/>
              </a:rPr>
              <a:t>a</a:t>
            </a:r>
            <a:r>
              <a:rPr lang="en-GB" sz="1400" dirty="0" smtClean="0">
                <a:latin typeface="Consolas" panose="020B0609020204030204" pitchFamily="49" charset="0"/>
                <a:cs typeface="Consolas" panose="020B0609020204030204" pitchFamily="49" charset="0"/>
              </a:rPr>
              <a:t>&gt;</a:t>
            </a:r>
          </a:p>
          <a:p>
            <a:pPr marL="0" indent="0">
              <a:buNone/>
            </a:pPr>
            <a:r>
              <a:rPr lang="en-GB" sz="1400" dirty="0">
                <a:latin typeface="Consolas" panose="020B0609020204030204" pitchFamily="49" charset="0"/>
                <a:cs typeface="Consolas" panose="020B0609020204030204" pitchFamily="49" charset="0"/>
              </a:rPr>
              <a:t> </a:t>
            </a:r>
            <a:r>
              <a:rPr lang="en-GB" sz="1400" dirty="0" smtClean="0">
                <a:latin typeface="Consolas" panose="020B0609020204030204" pitchFamily="49" charset="0"/>
                <a:cs typeface="Consolas" panose="020B0609020204030204" pitchFamily="49" charset="0"/>
              </a:rPr>
              <a:t> &lt;/</a:t>
            </a:r>
            <a:r>
              <a:rPr lang="en-GB" sz="1400" dirty="0">
                <a:latin typeface="Consolas" panose="020B0609020204030204" pitchFamily="49" charset="0"/>
                <a:cs typeface="Consolas" panose="020B0609020204030204" pitchFamily="49" charset="0"/>
              </a:rPr>
              <a:t>li&gt;</a:t>
            </a:r>
          </a:p>
          <a:p>
            <a:pPr marL="0" indent="0">
              <a:buNone/>
            </a:pPr>
            <a:r>
              <a:rPr lang="en-GB" sz="1400" dirty="0" smtClean="0">
                <a:latin typeface="Consolas" panose="020B0609020204030204" pitchFamily="49" charset="0"/>
                <a:cs typeface="Consolas" panose="020B0609020204030204" pitchFamily="49" charset="0"/>
              </a:rPr>
              <a:t>&lt;/</a:t>
            </a:r>
            <a:r>
              <a:rPr lang="en-GB" sz="1400" dirty="0" err="1" smtClean="0">
                <a:latin typeface="Consolas" panose="020B0609020204030204" pitchFamily="49" charset="0"/>
                <a:cs typeface="Consolas" panose="020B0609020204030204" pitchFamily="49" charset="0"/>
              </a:rPr>
              <a:t>ul</a:t>
            </a:r>
            <a:r>
              <a:rPr lang="en-GB" sz="1400" dirty="0" smtClean="0">
                <a:latin typeface="Consolas" panose="020B0609020204030204" pitchFamily="49" charset="0"/>
                <a:cs typeface="Consolas" panose="020B0609020204030204" pitchFamily="49" charset="0"/>
              </a:rPr>
              <a:t>&gt;</a:t>
            </a:r>
            <a:endParaRPr lang="en-GB" sz="1400" dirty="0">
              <a:latin typeface="Consolas" panose="020B0609020204030204" pitchFamily="49" charset="0"/>
              <a:cs typeface="Consolas" panose="020B0609020204030204" pitchFamily="49" charset="0"/>
            </a:endParaRPr>
          </a:p>
          <a:p>
            <a:r>
              <a:rPr lang="en-GB" dirty="0"/>
              <a:t>Switch the list style </a:t>
            </a:r>
            <a:r>
              <a:rPr lang="en-GB" dirty="0" smtClean="0"/>
              <a:t>off</a:t>
            </a:r>
          </a:p>
          <a:p>
            <a:r>
              <a:rPr lang="en-GB" dirty="0" smtClean="0"/>
              <a:t>Style </a:t>
            </a:r>
            <a:r>
              <a:rPr lang="en-GB" dirty="0" smtClean="0">
                <a:latin typeface="Consolas" panose="020B0609020204030204" pitchFamily="49" charset="0"/>
                <a:cs typeface="Consolas" panose="020B0609020204030204" pitchFamily="49" charset="0"/>
              </a:rPr>
              <a:t>&lt;</a:t>
            </a:r>
            <a:r>
              <a:rPr lang="en-GB" dirty="0" err="1" smtClean="0">
                <a:latin typeface="Consolas" panose="020B0609020204030204" pitchFamily="49" charset="0"/>
                <a:cs typeface="Consolas" panose="020B0609020204030204" pitchFamily="49" charset="0"/>
              </a:rPr>
              <a:t>ul</a:t>
            </a:r>
            <a:r>
              <a:rPr lang="en-GB" dirty="0" smtClean="0">
                <a:latin typeface="Consolas" panose="020B0609020204030204" pitchFamily="49" charset="0"/>
                <a:cs typeface="Consolas" panose="020B0609020204030204" pitchFamily="49" charset="0"/>
              </a:rPr>
              <a:t>&gt;</a:t>
            </a:r>
            <a:r>
              <a:rPr lang="en-GB" dirty="0" smtClean="0"/>
              <a:t> &amp; </a:t>
            </a:r>
            <a:r>
              <a:rPr lang="en-GB" dirty="0" smtClean="0">
                <a:latin typeface="Consolas" panose="020B0609020204030204" pitchFamily="49" charset="0"/>
                <a:cs typeface="Consolas" panose="020B0609020204030204" pitchFamily="49" charset="0"/>
              </a:rPr>
              <a:t>&lt;li&gt;</a:t>
            </a:r>
            <a:r>
              <a:rPr lang="en-GB" dirty="0" smtClean="0"/>
              <a:t> as inline block</a:t>
            </a:r>
          </a:p>
          <a:p>
            <a:r>
              <a:rPr lang="en-GB" dirty="0" smtClean="0"/>
              <a:t>Fairly common, but there are other methods.</a:t>
            </a:r>
          </a:p>
        </p:txBody>
      </p:sp>
      <p:pic>
        <p:nvPicPr>
          <p:cNvPr id="4099"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4008" y="2060848"/>
            <a:ext cx="3380184" cy="466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1328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The Hendon Herald</a:t>
            </a:r>
            <a:endParaRPr lang="en-GB" dirty="0"/>
          </a:p>
        </p:txBody>
      </p:sp>
      <p:sp>
        <p:nvSpPr>
          <p:cNvPr id="6" name="Content Placeholder 5"/>
          <p:cNvSpPr>
            <a:spLocks noGrp="1"/>
          </p:cNvSpPr>
          <p:nvPr>
            <p:ph idx="1"/>
          </p:nvPr>
        </p:nvSpPr>
        <p:spPr/>
        <p:txBody>
          <a:bodyPr/>
          <a:lstStyle/>
          <a:p>
            <a:r>
              <a:rPr lang="en-GB" dirty="0" smtClean="0"/>
              <a:t>Style the main menu to get rid of the discs </a:t>
            </a:r>
            <a:r>
              <a:rPr lang="en-GB" b="1" dirty="0" smtClean="0"/>
              <a:t>explicitly</a:t>
            </a:r>
            <a:r>
              <a:rPr lang="en-GB" dirty="0" smtClean="0"/>
              <a:t>.</a:t>
            </a:r>
          </a:p>
          <a:p>
            <a:r>
              <a:rPr lang="en-GB" dirty="0" smtClean="0"/>
              <a:t>Nothing will change </a:t>
            </a:r>
            <a:r>
              <a:rPr lang="en-GB" dirty="0" err="1" smtClean="0"/>
              <a:t>visibily</a:t>
            </a:r>
            <a:r>
              <a:rPr lang="en-GB" dirty="0" smtClean="0"/>
              <a:t> probably – it’s been a while since I’ve seen a browser display an inline list with discs.</a:t>
            </a:r>
            <a:endParaRPr lang="en-GB" dirty="0"/>
          </a:p>
        </p:txBody>
      </p:sp>
    </p:spTree>
    <p:extLst>
      <p:ext uri="{BB962C8B-B14F-4D97-AF65-F5344CB8AC3E}">
        <p14:creationId xmlns:p14="http://schemas.microsoft.com/office/powerpoint/2010/main" val="21524217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Selectors</a:t>
            </a:r>
            <a:endParaRPr lang="en-GB" dirty="0"/>
          </a:p>
        </p:txBody>
      </p:sp>
      <p:sp>
        <p:nvSpPr>
          <p:cNvPr id="4" name="Text Placeholder 3"/>
          <p:cNvSpPr>
            <a:spLocks noGrp="1"/>
          </p:cNvSpPr>
          <p:nvPr>
            <p:ph type="body" idx="1"/>
          </p:nvPr>
        </p:nvSpPr>
        <p:spPr/>
        <p:txBody>
          <a:bodyPr/>
          <a:lstStyle/>
          <a:p>
            <a:r>
              <a:rPr lang="en-GB" dirty="0" smtClean="0"/>
              <a:t>Only </a:t>
            </a:r>
            <a:r>
              <a:rPr lang="en-GB" dirty="0" err="1" smtClean="0"/>
              <a:t>Psueds</a:t>
            </a:r>
            <a:r>
              <a:rPr lang="en-GB" dirty="0" smtClean="0"/>
              <a:t> show this much class</a:t>
            </a:r>
            <a:endParaRPr lang="en-GB" dirty="0"/>
          </a:p>
        </p:txBody>
      </p:sp>
    </p:spTree>
    <p:extLst>
      <p:ext uri="{BB962C8B-B14F-4D97-AF65-F5344CB8AC3E}">
        <p14:creationId xmlns:p14="http://schemas.microsoft.com/office/powerpoint/2010/main" val="41368576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Psuedo</a:t>
            </a:r>
            <a:r>
              <a:rPr lang="en-GB" dirty="0" smtClean="0"/>
              <a:t> Classes</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Use to add “effects” to some selectors:</a:t>
            </a:r>
            <a:r>
              <a:rPr lang="en-GB" dirty="0"/>
              <a:t/>
            </a:r>
            <a:br>
              <a:rPr lang="en-GB" dirty="0"/>
            </a:br>
            <a:r>
              <a:rPr lang="en-GB" i="1" dirty="0" err="1" smtClean="0"/>
              <a:t>selector</a:t>
            </a:r>
            <a:r>
              <a:rPr lang="en-GB" b="1" dirty="0" err="1" smtClean="0"/>
              <a:t>:psuedoclass</a:t>
            </a:r>
            <a:r>
              <a:rPr lang="en-GB" dirty="0" smtClean="0"/>
              <a:t> {…}</a:t>
            </a:r>
            <a:br>
              <a:rPr lang="en-GB" dirty="0" smtClean="0"/>
            </a:br>
            <a:r>
              <a:rPr lang="en-GB" i="1" dirty="0" err="1" smtClean="0"/>
              <a:t>selector.class</a:t>
            </a:r>
            <a:r>
              <a:rPr lang="en-GB" b="1" dirty="0" err="1" smtClean="0"/>
              <a:t>:psuedoclass</a:t>
            </a:r>
            <a:r>
              <a:rPr lang="en-GB" dirty="0" smtClean="0"/>
              <a:t> {…}</a:t>
            </a:r>
          </a:p>
          <a:p>
            <a:r>
              <a:rPr lang="en-GB" dirty="0" smtClean="0"/>
              <a:t>E.g. </a:t>
            </a:r>
            <a:r>
              <a:rPr lang="en-GB" dirty="0" smtClean="0">
                <a:latin typeface="Consolas" panose="020B0609020204030204" pitchFamily="49" charset="0"/>
                <a:cs typeface="Consolas" panose="020B0609020204030204" pitchFamily="49" charset="0"/>
              </a:rPr>
              <a:t>:first-child</a:t>
            </a:r>
            <a:r>
              <a:rPr lang="en-GB" dirty="0" smtClean="0"/>
              <a:t> </a:t>
            </a:r>
            <a:r>
              <a:rPr lang="en-GB" dirty="0" err="1" smtClean="0"/>
              <a:t>psuedo</a:t>
            </a:r>
            <a:r>
              <a:rPr lang="en-GB" dirty="0" smtClean="0"/>
              <a:t>-class selects the first element inside another element. The following sets the thing inside a div to caps:</a:t>
            </a:r>
            <a:br>
              <a:rPr lang="en-GB" dirty="0" smtClean="0"/>
            </a:br>
            <a:r>
              <a:rPr lang="en-GB" sz="2400" dirty="0" err="1">
                <a:latin typeface="Consolas" panose="020B0609020204030204" pitchFamily="49" charset="0"/>
                <a:cs typeface="Consolas" panose="020B0609020204030204" pitchFamily="49" charset="0"/>
              </a:rPr>
              <a:t>div:first-child</a:t>
            </a:r>
            <a:r>
              <a:rPr lang="en-GB" sz="2400" dirty="0">
                <a:latin typeface="Consolas" panose="020B0609020204030204" pitchFamily="49" charset="0"/>
                <a:cs typeface="Consolas" panose="020B0609020204030204" pitchFamily="49" charset="0"/>
              </a:rPr>
              <a:t> {text-</a:t>
            </a:r>
            <a:r>
              <a:rPr lang="en-GB" sz="2400" dirty="0" err="1">
                <a:latin typeface="Consolas" panose="020B0609020204030204" pitchFamily="49" charset="0"/>
                <a:cs typeface="Consolas" panose="020B0609020204030204" pitchFamily="49" charset="0"/>
              </a:rPr>
              <a:t>trasform</a:t>
            </a:r>
            <a:r>
              <a:rPr lang="en-GB" sz="2400" dirty="0">
                <a:latin typeface="Consolas" panose="020B0609020204030204" pitchFamily="49" charset="0"/>
                <a:cs typeface="Consolas" panose="020B0609020204030204" pitchFamily="49" charset="0"/>
              </a:rPr>
              <a:t>: capitalize</a:t>
            </a:r>
            <a:r>
              <a:rPr lang="en-GB" sz="2400" dirty="0" smtClean="0">
                <a:latin typeface="Consolas" panose="020B0609020204030204" pitchFamily="49" charset="0"/>
                <a:cs typeface="Consolas" panose="020B0609020204030204" pitchFamily="49" charset="0"/>
              </a:rPr>
              <a:t>}</a:t>
            </a:r>
          </a:p>
          <a:p>
            <a:r>
              <a:rPr lang="en-GB" sz="2400" dirty="0" smtClean="0"/>
              <a:t>There are a few of these, probably the most important is on anchor tags</a:t>
            </a:r>
          </a:p>
          <a:p>
            <a:r>
              <a:rPr lang="en-GB" sz="2400" dirty="0">
                <a:latin typeface="Consolas" panose="020B0609020204030204" pitchFamily="49" charset="0"/>
                <a:cs typeface="Consolas" panose="020B0609020204030204" pitchFamily="49" charset="0"/>
                <a:hlinkClick r:id="rId2"/>
              </a:rPr>
              <a:t>http://</a:t>
            </a:r>
            <a:r>
              <a:rPr lang="en-GB" sz="2400" dirty="0" smtClean="0">
                <a:latin typeface="Consolas" panose="020B0609020204030204" pitchFamily="49" charset="0"/>
                <a:cs typeface="Consolas" panose="020B0609020204030204" pitchFamily="49" charset="0"/>
                <a:hlinkClick r:id="rId2"/>
              </a:rPr>
              <a:t>www.w3schools.com/css/css_pseudo_classes.asp</a:t>
            </a:r>
            <a:r>
              <a:rPr lang="en-GB" sz="2400" dirty="0" smtClean="0">
                <a:latin typeface="Consolas" panose="020B0609020204030204" pitchFamily="49" charset="0"/>
                <a:cs typeface="Consolas" panose="020B0609020204030204" pitchFamily="49" charset="0"/>
              </a:rPr>
              <a:t> for more stuff</a:t>
            </a:r>
            <a:r>
              <a:rPr lang="en-GB" sz="2400" dirty="0">
                <a:latin typeface="Consolas" panose="020B0609020204030204" pitchFamily="49" charset="0"/>
                <a:cs typeface="Consolas" panose="020B0609020204030204" pitchFamily="49" charset="0"/>
              </a:rPr>
              <a:t/>
            </a:r>
            <a:br>
              <a:rPr lang="en-GB" sz="2400" dirty="0">
                <a:latin typeface="Consolas" panose="020B0609020204030204" pitchFamily="49" charset="0"/>
                <a:cs typeface="Consolas" panose="020B0609020204030204" pitchFamily="49" charset="0"/>
              </a:rPr>
            </a:br>
            <a:r>
              <a:rPr lang="en-GB" dirty="0"/>
              <a:t/>
            </a:r>
            <a:br>
              <a:rPr lang="en-GB" dirty="0"/>
            </a:br>
            <a:endParaRPr lang="en-GB" dirty="0" smtClean="0"/>
          </a:p>
        </p:txBody>
      </p:sp>
    </p:spTree>
    <p:extLst>
      <p:ext uri="{BB962C8B-B14F-4D97-AF65-F5344CB8AC3E}">
        <p14:creationId xmlns:p14="http://schemas.microsoft.com/office/powerpoint/2010/main" val="2602741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Styling anchors</a:t>
            </a:r>
            <a:endParaRPr lang="en-GB" dirty="0"/>
          </a:p>
        </p:txBody>
      </p:sp>
      <p:sp>
        <p:nvSpPr>
          <p:cNvPr id="3" name="Content Placeholder 2"/>
          <p:cNvSpPr>
            <a:spLocks noGrp="1"/>
          </p:cNvSpPr>
          <p:nvPr>
            <p:ph idx="1"/>
          </p:nvPr>
        </p:nvSpPr>
        <p:spPr/>
        <p:txBody>
          <a:bodyPr/>
          <a:lstStyle/>
          <a:p>
            <a:r>
              <a:rPr lang="en-GB" dirty="0" smtClean="0"/>
              <a:t>Anchors have the normal styling elements.</a:t>
            </a:r>
          </a:p>
          <a:p>
            <a:r>
              <a:rPr lang="en-GB" dirty="0" smtClean="0"/>
              <a:t>The also have several </a:t>
            </a:r>
            <a:r>
              <a:rPr lang="en-GB" dirty="0" err="1" smtClean="0"/>
              <a:t>psuedoclasses</a:t>
            </a:r>
            <a:endParaRPr lang="en-GB" dirty="0" smtClean="0"/>
          </a:p>
          <a:p>
            <a:pPr lvl="1"/>
            <a:r>
              <a:rPr lang="en-GB" b="1" dirty="0">
                <a:latin typeface="Consolas" panose="020B0609020204030204" pitchFamily="49" charset="0"/>
                <a:cs typeface="Consolas" panose="020B0609020204030204" pitchFamily="49" charset="0"/>
              </a:rPr>
              <a:t>:link </a:t>
            </a:r>
            <a:r>
              <a:rPr lang="en-GB" dirty="0" smtClean="0"/>
              <a:t>– A normal, unfollowed link</a:t>
            </a:r>
          </a:p>
          <a:p>
            <a:pPr lvl="1"/>
            <a:r>
              <a:rPr lang="en-GB" b="1" dirty="0">
                <a:latin typeface="Consolas" panose="020B0609020204030204" pitchFamily="49" charset="0"/>
                <a:cs typeface="Consolas" panose="020B0609020204030204" pitchFamily="49" charset="0"/>
              </a:rPr>
              <a:t>:hover </a:t>
            </a:r>
            <a:r>
              <a:rPr lang="en-GB" dirty="0" smtClean="0"/>
              <a:t>– A link that has the mouse pointer over it</a:t>
            </a:r>
          </a:p>
          <a:p>
            <a:pPr lvl="1"/>
            <a:r>
              <a:rPr lang="en-GB" b="1" dirty="0">
                <a:latin typeface="Consolas" panose="020B0609020204030204" pitchFamily="49" charset="0"/>
                <a:cs typeface="Consolas" panose="020B0609020204030204" pitchFamily="49" charset="0"/>
              </a:rPr>
              <a:t>:</a:t>
            </a:r>
            <a:r>
              <a:rPr lang="en-GB" b="1" dirty="0" err="1">
                <a:latin typeface="Consolas" panose="020B0609020204030204" pitchFamily="49" charset="0"/>
                <a:cs typeface="Consolas" panose="020B0609020204030204" pitchFamily="49" charset="0"/>
              </a:rPr>
              <a:t>visted</a:t>
            </a:r>
            <a:r>
              <a:rPr lang="en-GB" b="1" dirty="0">
                <a:latin typeface="Consolas" panose="020B0609020204030204" pitchFamily="49" charset="0"/>
                <a:cs typeface="Consolas" panose="020B0609020204030204" pitchFamily="49" charset="0"/>
              </a:rPr>
              <a:t> </a:t>
            </a:r>
            <a:r>
              <a:rPr lang="en-GB" dirty="0" smtClean="0"/>
              <a:t>– A link that has been followed at some point – “purple” links</a:t>
            </a:r>
          </a:p>
          <a:p>
            <a:pPr lvl="1"/>
            <a:r>
              <a:rPr lang="en-GB" b="1" dirty="0">
                <a:latin typeface="Consolas" panose="020B0609020204030204" pitchFamily="49" charset="0"/>
                <a:cs typeface="Consolas" panose="020B0609020204030204" pitchFamily="49" charset="0"/>
              </a:rPr>
              <a:t>:active </a:t>
            </a:r>
            <a:r>
              <a:rPr lang="en-GB" dirty="0" smtClean="0"/>
              <a:t>– A link when it is being pressed.</a:t>
            </a:r>
            <a:endParaRPr lang="en-GB" dirty="0"/>
          </a:p>
          <a:p>
            <a:pPr marL="0" indent="0">
              <a:buNone/>
            </a:pPr>
            <a:endParaRPr lang="en-GB" dirty="0"/>
          </a:p>
        </p:txBody>
      </p:sp>
    </p:spTree>
    <p:extLst>
      <p:ext uri="{BB962C8B-B14F-4D97-AF65-F5344CB8AC3E}">
        <p14:creationId xmlns:p14="http://schemas.microsoft.com/office/powerpoint/2010/main" val="3733146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Styling anchors</a:t>
            </a:r>
          </a:p>
        </p:txBody>
      </p:sp>
      <p:sp>
        <p:nvSpPr>
          <p:cNvPr id="3" name="Content Placeholder 2"/>
          <p:cNvSpPr>
            <a:spLocks noGrp="1"/>
          </p:cNvSpPr>
          <p:nvPr>
            <p:ph idx="1"/>
          </p:nvPr>
        </p:nvSpPr>
        <p:spPr/>
        <p:txBody>
          <a:bodyPr/>
          <a:lstStyle/>
          <a:p>
            <a:pPr marL="0" indent="0">
              <a:buNone/>
            </a:pPr>
            <a:r>
              <a:rPr lang="en-GB" dirty="0" smtClean="0"/>
              <a:t>Common to remove the underline and have a set colour, which changes on hover to provide a visual queue that this is a link:</a:t>
            </a:r>
          </a:p>
          <a:p>
            <a:pPr marL="0" indent="0">
              <a:buNone/>
            </a:pPr>
            <a:r>
              <a:rPr lang="en-GB" dirty="0" smtClean="0">
                <a:latin typeface="Consolas" panose="020B0609020204030204" pitchFamily="49" charset="0"/>
                <a:cs typeface="Consolas" panose="020B0609020204030204" pitchFamily="49" charset="0"/>
              </a:rPr>
              <a:t>	a {</a:t>
            </a:r>
            <a:r>
              <a:rPr lang="en-GB" dirty="0" err="1" smtClean="0">
                <a:latin typeface="Consolas" panose="020B0609020204030204" pitchFamily="49" charset="0"/>
                <a:cs typeface="Consolas" panose="020B0609020204030204" pitchFamily="49" charset="0"/>
              </a:rPr>
              <a:t>text-decoration:none</a:t>
            </a:r>
            <a:r>
              <a:rPr lang="en-GB" dirty="0" smtClean="0">
                <a:latin typeface="Consolas" panose="020B0609020204030204" pitchFamily="49" charset="0"/>
                <a:cs typeface="Consolas" panose="020B0609020204030204" pitchFamily="49" charset="0"/>
              </a:rPr>
              <a:t>; </a:t>
            </a:r>
            <a:r>
              <a:rPr lang="en-GB" dirty="0" err="1" smtClean="0">
                <a:latin typeface="Consolas" panose="020B0609020204030204" pitchFamily="49" charset="0"/>
                <a:cs typeface="Consolas" panose="020B0609020204030204" pitchFamily="49" charset="0"/>
              </a:rPr>
              <a:t>color:blue</a:t>
            </a:r>
            <a:r>
              <a:rPr lang="en-GB" dirty="0" smtClean="0">
                <a:latin typeface="Consolas" panose="020B0609020204030204" pitchFamily="49" charset="0"/>
                <a:cs typeface="Consolas" panose="020B0609020204030204" pitchFamily="49" charset="0"/>
              </a:rPr>
              <a:t>;}</a:t>
            </a:r>
          </a:p>
          <a:p>
            <a:pPr marL="0" indent="0">
              <a:buNone/>
            </a:pPr>
            <a:r>
              <a:rPr lang="en-GB" dirty="0" smtClean="0">
                <a:latin typeface="Consolas" panose="020B0609020204030204" pitchFamily="49" charset="0"/>
                <a:cs typeface="Consolas" panose="020B0609020204030204" pitchFamily="49" charset="0"/>
              </a:rPr>
              <a:t>	a:hover {</a:t>
            </a:r>
            <a:r>
              <a:rPr lang="en-GB" dirty="0" err="1" smtClean="0">
                <a:latin typeface="Consolas" panose="020B0609020204030204" pitchFamily="49" charset="0"/>
                <a:cs typeface="Consolas" panose="020B0609020204030204" pitchFamily="49" charset="0"/>
              </a:rPr>
              <a:t>color:green</a:t>
            </a:r>
            <a:r>
              <a:rPr lang="en-GB" dirty="0" smtClean="0">
                <a:latin typeface="Consolas" panose="020B0609020204030204" pitchFamily="49" charset="0"/>
                <a:cs typeface="Consolas" panose="020B0609020204030204" pitchFamily="49" charset="0"/>
              </a:rPr>
              <a:t>;}</a:t>
            </a:r>
          </a:p>
          <a:p>
            <a:pPr marL="0" indent="0">
              <a:buNone/>
            </a:pPr>
            <a:r>
              <a:rPr lang="en-GB" dirty="0" smtClean="0"/>
              <a:t>Relatively unusual to set a followed link style – looks inconsistent, or an active link style as it is active for such a short period of time.</a:t>
            </a:r>
            <a:endParaRPr lang="en-GB" dirty="0"/>
          </a:p>
          <a:p>
            <a:pPr marL="0" indent="0">
              <a:buNone/>
            </a:pPr>
            <a:endParaRPr lang="en-GB" dirty="0"/>
          </a:p>
        </p:txBody>
      </p:sp>
    </p:spTree>
    <p:extLst>
      <p:ext uri="{BB962C8B-B14F-4D97-AF65-F5344CB8AC3E}">
        <p14:creationId xmlns:p14="http://schemas.microsoft.com/office/powerpoint/2010/main" val="542217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Hendon Herald Menu</a:t>
            </a:r>
            <a:endParaRPr lang="en-GB" dirty="0"/>
          </a:p>
        </p:txBody>
      </p:sp>
      <p:sp>
        <p:nvSpPr>
          <p:cNvPr id="5" name="Content Placeholder 4"/>
          <p:cNvSpPr>
            <a:spLocks noGrp="1"/>
          </p:cNvSpPr>
          <p:nvPr>
            <p:ph idx="1"/>
          </p:nvPr>
        </p:nvSpPr>
        <p:spPr>
          <a:xfrm>
            <a:off x="457200" y="1935480"/>
            <a:ext cx="5194920" cy="4389120"/>
          </a:xfrm>
        </p:spPr>
        <p:txBody>
          <a:bodyPr>
            <a:normAutofit fontScale="85000" lnSpcReduction="20000"/>
          </a:bodyPr>
          <a:lstStyle/>
          <a:p>
            <a:r>
              <a:rPr lang="en-GB" dirty="0" smtClean="0"/>
              <a:t>Give the &lt;li&gt;s inside the menu a fixed width of 40px, pad to the left by 14 pixels and set the left-hand border to a 1 pixel solid line to provide the separator</a:t>
            </a:r>
          </a:p>
          <a:p>
            <a:r>
              <a:rPr lang="en-GB" dirty="0" smtClean="0"/>
              <a:t>Style the links in the following way:</a:t>
            </a:r>
          </a:p>
          <a:p>
            <a:pPr lvl="1"/>
            <a:r>
              <a:rPr lang="en-GB" dirty="0" smtClean="0"/>
              <a:t>No underlines</a:t>
            </a:r>
          </a:p>
          <a:p>
            <a:pPr lvl="1"/>
            <a:r>
              <a:rPr lang="en-GB" dirty="0" smtClean="0"/>
              <a:t>White text</a:t>
            </a:r>
          </a:p>
          <a:p>
            <a:pPr lvl="1"/>
            <a:r>
              <a:rPr lang="en-GB" dirty="0" smtClean="0"/>
              <a:t>Text Switches to #AAAAAA when hovered over</a:t>
            </a:r>
          </a:p>
          <a:p>
            <a:r>
              <a:rPr lang="en-GB" dirty="0" smtClean="0"/>
              <a:t>Use your knowledge of </a:t>
            </a:r>
            <a:r>
              <a:rPr lang="en-GB" dirty="0" err="1" smtClean="0"/>
              <a:t>psuedo</a:t>
            </a:r>
            <a:r>
              <a:rPr lang="en-GB" dirty="0" smtClean="0"/>
              <a:t> elements to remove the border on the first menu item – it isn’t on the spec image!</a:t>
            </a:r>
          </a:p>
          <a:p>
            <a:endParaRPr lang="en-GB"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988840"/>
            <a:ext cx="291465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2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Hendon Herald – Tidy up</a:t>
            </a:r>
            <a:endParaRPr lang="en-GB" dirty="0"/>
          </a:p>
        </p:txBody>
      </p:sp>
      <p:sp>
        <p:nvSpPr>
          <p:cNvPr id="3" name="Content Placeholder 2"/>
          <p:cNvSpPr>
            <a:spLocks noGrp="1"/>
          </p:cNvSpPr>
          <p:nvPr>
            <p:ph idx="1"/>
          </p:nvPr>
        </p:nvSpPr>
        <p:spPr/>
        <p:txBody>
          <a:bodyPr/>
          <a:lstStyle/>
          <a:p>
            <a:r>
              <a:rPr lang="en-GB" dirty="0" smtClean="0"/>
              <a:t>You can repeat the trick you used for the first </a:t>
            </a:r>
            <a:r>
              <a:rPr lang="en-GB" dirty="0" err="1" smtClean="0"/>
              <a:t>nav</a:t>
            </a:r>
            <a:r>
              <a:rPr lang="en-GB" dirty="0" smtClean="0"/>
              <a:t>-menu item to target the first article – it needs to be styled differently to give it </a:t>
            </a:r>
            <a:r>
              <a:rPr lang="en-GB" dirty="0" err="1" smtClean="0"/>
              <a:t>prominance</a:t>
            </a:r>
            <a:r>
              <a:rPr lang="en-GB" dirty="0" smtClean="0"/>
              <a:t>:</a:t>
            </a:r>
          </a:p>
          <a:p>
            <a:pPr lvl="1"/>
            <a:r>
              <a:rPr lang="en-GB" dirty="0" smtClean="0"/>
              <a:t>It does not have a top border.</a:t>
            </a:r>
          </a:p>
          <a:p>
            <a:pPr lvl="1"/>
            <a:r>
              <a:rPr lang="en-GB" dirty="0" smtClean="0"/>
              <a:t>The image needs to be 370 pixels x 278 pixels</a:t>
            </a:r>
          </a:p>
          <a:p>
            <a:pPr lvl="1"/>
            <a:r>
              <a:rPr lang="en-GB" dirty="0" smtClean="0"/>
              <a:t>The div with the content needs to be made smaller to fit</a:t>
            </a:r>
          </a:p>
          <a:p>
            <a:r>
              <a:rPr lang="en-GB" dirty="0" smtClean="0"/>
              <a:t>There are a few other layout problems for you to find compare with the next slide!</a:t>
            </a:r>
          </a:p>
        </p:txBody>
      </p:sp>
    </p:spTree>
    <p:extLst>
      <p:ext uri="{BB962C8B-B14F-4D97-AF65-F5344CB8AC3E}">
        <p14:creationId xmlns:p14="http://schemas.microsoft.com/office/powerpoint/2010/main" val="46983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to Add the Style - 1</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You had to add the style in three places</a:t>
            </a:r>
            <a:r>
              <a:rPr lang="en-GB" dirty="0"/>
              <a:t> </a:t>
            </a:r>
            <a:r>
              <a:rPr lang="en-GB" dirty="0" smtClean="0"/>
              <a:t>– tedious. Can move to an </a:t>
            </a:r>
            <a:r>
              <a:rPr lang="en-GB" i="1" dirty="0" smtClean="0"/>
              <a:t>internal</a:t>
            </a:r>
            <a:r>
              <a:rPr lang="en-GB" dirty="0" smtClean="0"/>
              <a:t> style sheet, and target all </a:t>
            </a:r>
            <a:r>
              <a:rPr lang="en-GB" dirty="0" smtClean="0">
                <a:latin typeface="Consolas" panose="020B0609020204030204" pitchFamily="49" charset="0"/>
                <a:cs typeface="Consolas" panose="020B0609020204030204" pitchFamily="49" charset="0"/>
              </a:rPr>
              <a:t>&lt;h3&gt;</a:t>
            </a:r>
            <a:r>
              <a:rPr lang="en-GB" dirty="0" smtClean="0"/>
              <a:t>, the </a:t>
            </a:r>
            <a:r>
              <a:rPr lang="en-GB" dirty="0" err="1" smtClean="0"/>
              <a:t>stylesheet</a:t>
            </a:r>
            <a:r>
              <a:rPr lang="en-GB" dirty="0" smtClean="0"/>
              <a:t> goes in the head:</a:t>
            </a:r>
          </a:p>
          <a:p>
            <a:pPr marL="0" indent="0">
              <a:buNone/>
            </a:pPr>
            <a:r>
              <a:rPr lang="en-GB" sz="1800" dirty="0" smtClean="0">
                <a:latin typeface="Consolas" panose="020B0609020204030204" pitchFamily="49" charset="0"/>
                <a:cs typeface="Consolas" panose="020B0609020204030204" pitchFamily="49" charset="0"/>
              </a:rPr>
              <a:t>&lt;html&gt;</a:t>
            </a:r>
          </a:p>
          <a:p>
            <a:pPr marL="365760" lvl="1" indent="0">
              <a:buNone/>
            </a:pPr>
            <a:r>
              <a:rPr lang="en-GB" sz="1600" dirty="0" smtClean="0">
                <a:latin typeface="Consolas" panose="020B0609020204030204" pitchFamily="49" charset="0"/>
                <a:cs typeface="Consolas" panose="020B0609020204030204" pitchFamily="49" charset="0"/>
              </a:rPr>
              <a:t>&lt;head&gt;</a:t>
            </a:r>
          </a:p>
          <a:p>
            <a:pPr marL="640080" lvl="2" indent="0">
              <a:buNone/>
            </a:pPr>
            <a:r>
              <a:rPr lang="en-GB" sz="1600" dirty="0" smtClean="0">
                <a:latin typeface="Consolas" panose="020B0609020204030204" pitchFamily="49" charset="0"/>
                <a:cs typeface="Consolas" panose="020B0609020204030204" pitchFamily="49" charset="0"/>
              </a:rPr>
              <a:t>&lt;style&gt;</a:t>
            </a:r>
          </a:p>
          <a:p>
            <a:pPr marL="640080" lvl="2" indent="0">
              <a:buNone/>
            </a:pPr>
            <a:r>
              <a:rPr lang="en-GB" sz="1600" dirty="0" smtClean="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h3</a:t>
            </a:r>
            <a:r>
              <a:rPr lang="en-GB" sz="1600" dirty="0" smtClean="0">
                <a:latin typeface="Consolas" panose="020B0609020204030204" pitchFamily="49" charset="0"/>
                <a:cs typeface="Consolas" panose="020B0609020204030204" pitchFamily="49" charset="0"/>
              </a:rPr>
              <a:t> { background-</a:t>
            </a:r>
            <a:r>
              <a:rPr lang="en-GB" sz="1600" dirty="0" err="1" smtClean="0">
                <a:latin typeface="Consolas" panose="020B0609020204030204" pitchFamily="49" charset="0"/>
                <a:cs typeface="Consolas" panose="020B0609020204030204" pitchFamily="49" charset="0"/>
              </a:rPr>
              <a:t>color</a:t>
            </a:r>
            <a:r>
              <a:rPr lang="en-GB" sz="1600" dirty="0" smtClean="0">
                <a:latin typeface="Consolas" panose="020B0609020204030204" pitchFamily="49" charset="0"/>
                <a:cs typeface="Consolas" panose="020B0609020204030204" pitchFamily="49" charset="0"/>
              </a:rPr>
              <a:t>: #700b0b}</a:t>
            </a:r>
          </a:p>
          <a:p>
            <a:pPr marL="640080" lvl="2" indent="0">
              <a:buNone/>
            </a:pPr>
            <a:r>
              <a:rPr lang="en-GB" sz="1600" dirty="0" smtClean="0">
                <a:latin typeface="Consolas" panose="020B0609020204030204" pitchFamily="49" charset="0"/>
                <a:cs typeface="Consolas" panose="020B0609020204030204" pitchFamily="49" charset="0"/>
              </a:rPr>
              <a:t>&lt;style&gt;</a:t>
            </a:r>
          </a:p>
          <a:p>
            <a:pPr marL="365760" lvl="1" indent="0">
              <a:buNone/>
            </a:pPr>
            <a:r>
              <a:rPr lang="en-GB" sz="1600" dirty="0" smtClean="0">
                <a:latin typeface="Consolas" panose="020B0609020204030204" pitchFamily="49" charset="0"/>
                <a:cs typeface="Consolas" panose="020B0609020204030204" pitchFamily="49" charset="0"/>
              </a:rPr>
              <a:t>&lt;/head&gt;</a:t>
            </a:r>
          </a:p>
          <a:p>
            <a:pPr marL="365760" lvl="1" indent="0">
              <a:buNone/>
            </a:pPr>
            <a:r>
              <a:rPr lang="en-GB" sz="1600" dirty="0" smtClean="0">
                <a:latin typeface="Consolas" panose="020B0609020204030204" pitchFamily="49" charset="0"/>
                <a:cs typeface="Consolas" panose="020B0609020204030204" pitchFamily="49" charset="0"/>
              </a:rPr>
              <a:t>&lt;body&gt;</a:t>
            </a:r>
          </a:p>
          <a:p>
            <a:pPr marL="365760" lvl="1" indent="0">
              <a:buNone/>
            </a:pPr>
            <a:r>
              <a:rPr lang="en-GB" sz="1600" dirty="0" smtClean="0">
                <a:latin typeface="Consolas" panose="020B0609020204030204" pitchFamily="49" charset="0"/>
                <a:cs typeface="Consolas" panose="020B0609020204030204" pitchFamily="49" charset="0"/>
              </a:rPr>
              <a:t>……</a:t>
            </a:r>
          </a:p>
          <a:p>
            <a:pPr marL="365760" lvl="1" indent="0">
              <a:buNone/>
            </a:pPr>
            <a:r>
              <a:rPr lang="en-GB" sz="1600" dirty="0" smtClean="0">
                <a:latin typeface="Consolas" panose="020B0609020204030204" pitchFamily="49" charset="0"/>
                <a:cs typeface="Consolas" panose="020B0609020204030204" pitchFamily="49" charset="0"/>
              </a:rPr>
              <a:t>&lt;/body&gt;</a:t>
            </a:r>
          </a:p>
          <a:p>
            <a:pPr marL="0" indent="0">
              <a:buNone/>
            </a:pPr>
            <a:r>
              <a:rPr lang="en-GB" sz="1800" dirty="0" smtClean="0">
                <a:latin typeface="Consolas" panose="020B0609020204030204" pitchFamily="49" charset="0"/>
                <a:cs typeface="Consolas" panose="020B0609020204030204" pitchFamily="49" charset="0"/>
              </a:rPr>
              <a:t>&lt;/html&gt;</a:t>
            </a:r>
          </a:p>
          <a:p>
            <a:pPr marL="0" indent="0">
              <a:buNone/>
            </a:pPr>
            <a:r>
              <a:rPr lang="en-GB" dirty="0" smtClean="0"/>
              <a:t>Note the </a:t>
            </a:r>
            <a:r>
              <a:rPr lang="en-GB" b="1" dirty="0" smtClean="0"/>
              <a:t>h3</a:t>
            </a:r>
            <a:r>
              <a:rPr lang="en-GB" dirty="0" smtClean="0"/>
              <a:t> in the </a:t>
            </a:r>
            <a:r>
              <a:rPr lang="en-GB" dirty="0" err="1" smtClean="0"/>
              <a:t>stylesheet</a:t>
            </a:r>
            <a:r>
              <a:rPr lang="en-GB" dirty="0" smtClean="0"/>
              <a:t> – called the </a:t>
            </a:r>
            <a:r>
              <a:rPr lang="en-GB" i="1" dirty="0" smtClean="0"/>
              <a:t>selector</a:t>
            </a:r>
            <a:r>
              <a:rPr lang="en-GB" dirty="0" smtClean="0"/>
              <a:t>, this selects what style is intended for</a:t>
            </a:r>
            <a:r>
              <a:rPr lang="en-GB" dirty="0" smtClean="0">
                <a:latin typeface="Consolas" panose="020B0609020204030204" pitchFamily="49" charset="0"/>
                <a:cs typeface="Consolas" panose="020B0609020204030204" pitchFamily="49" charset="0"/>
              </a:rPr>
              <a:t>&lt;h3&gt;</a:t>
            </a:r>
            <a:r>
              <a:rPr lang="en-GB" dirty="0" smtClean="0"/>
              <a:t>s. </a:t>
            </a:r>
            <a:r>
              <a:rPr lang="en-GB" b="1" dirty="0" smtClean="0"/>
              <a:t>We can target any tag, as well as other things we will get on to.</a:t>
            </a:r>
            <a:endParaRPr lang="en-GB" b="1" dirty="0"/>
          </a:p>
          <a:p>
            <a:pPr marL="0" indent="0">
              <a:buNone/>
            </a:pPr>
            <a:endParaRPr lang="en-GB" dirty="0" smtClean="0"/>
          </a:p>
        </p:txBody>
      </p:sp>
    </p:spTree>
    <p:extLst>
      <p:ext uri="{BB962C8B-B14F-4D97-AF65-F5344CB8AC3E}">
        <p14:creationId xmlns:p14="http://schemas.microsoft.com/office/powerpoint/2010/main" val="31592210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836" y="908720"/>
            <a:ext cx="4697330" cy="524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4327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Psuedo</a:t>
            </a:r>
            <a:r>
              <a:rPr lang="en-GB" dirty="0" smtClean="0"/>
              <a:t> Elements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A bit like </a:t>
            </a:r>
            <a:r>
              <a:rPr lang="en-GB" dirty="0" err="1" smtClean="0"/>
              <a:t>psuedo</a:t>
            </a:r>
            <a:r>
              <a:rPr lang="en-GB" dirty="0" smtClean="0"/>
              <a:t>-classes really, use “::” in place of “:” to define:</a:t>
            </a:r>
            <a:br>
              <a:rPr lang="en-GB" dirty="0" smtClean="0"/>
            </a:br>
            <a:r>
              <a:rPr lang="en-GB" i="1" dirty="0"/>
              <a:t>selector</a:t>
            </a:r>
            <a:r>
              <a:rPr lang="en-GB" b="1" dirty="0" smtClean="0"/>
              <a:t>::</a:t>
            </a:r>
            <a:r>
              <a:rPr lang="en-GB" b="1" dirty="0" err="1" smtClean="0"/>
              <a:t>psuedoelement</a:t>
            </a:r>
            <a:r>
              <a:rPr lang="en-GB" dirty="0" smtClean="0"/>
              <a:t> </a:t>
            </a:r>
            <a:r>
              <a:rPr lang="en-GB" dirty="0"/>
              <a:t>{…}</a:t>
            </a:r>
            <a:br>
              <a:rPr lang="en-GB" dirty="0"/>
            </a:br>
            <a:r>
              <a:rPr lang="en-GB" i="1" dirty="0" err="1"/>
              <a:t>selector.class</a:t>
            </a:r>
            <a:r>
              <a:rPr lang="en-GB" b="1" dirty="0" smtClean="0"/>
              <a:t>::</a:t>
            </a:r>
            <a:r>
              <a:rPr lang="en-GB" b="1" dirty="0" err="1" smtClean="0"/>
              <a:t>psuedoelement</a:t>
            </a:r>
            <a:r>
              <a:rPr lang="en-GB" dirty="0" smtClean="0"/>
              <a:t> {…}</a:t>
            </a:r>
          </a:p>
          <a:p>
            <a:pPr marL="0" indent="0">
              <a:buNone/>
            </a:pPr>
            <a:r>
              <a:rPr lang="en-GB" dirty="0" smtClean="0"/>
              <a:t>A list of these plus try it yourself examples can be found here:</a:t>
            </a:r>
          </a:p>
          <a:p>
            <a:pPr marL="0" indent="0">
              <a:buNone/>
            </a:pPr>
            <a:r>
              <a:rPr lang="en-GB" sz="2400" dirty="0">
                <a:hlinkClick r:id="rId2"/>
              </a:rPr>
              <a:t>http://</a:t>
            </a:r>
            <a:r>
              <a:rPr lang="en-GB" sz="2400" dirty="0" smtClean="0">
                <a:hlinkClick r:id="rId2"/>
              </a:rPr>
              <a:t>www.w3schools.com/css/css_pseudo_elements.asp</a:t>
            </a:r>
            <a:r>
              <a:rPr lang="en-GB" sz="2400" dirty="0" smtClean="0"/>
              <a:t> </a:t>
            </a:r>
            <a:endParaRPr lang="en-GB" sz="2400" dirty="0"/>
          </a:p>
          <a:p>
            <a:pPr marL="0" indent="0">
              <a:buNone/>
            </a:pPr>
            <a:r>
              <a:rPr lang="en-GB" dirty="0" smtClean="0"/>
              <a:t>They aren’t used very often as the have very specific design purposes – for example styling the first letter of a paragraph differently. A fairly rare task.</a:t>
            </a:r>
          </a:p>
          <a:p>
            <a:pPr marL="0" indent="0">
              <a:buNone/>
            </a:pPr>
            <a:r>
              <a:rPr lang="en-GB" dirty="0"/>
              <a:t/>
            </a:r>
            <a:br>
              <a:rPr lang="en-GB" dirty="0"/>
            </a:br>
            <a:endParaRPr lang="en-GB" dirty="0"/>
          </a:p>
        </p:txBody>
      </p:sp>
    </p:spTree>
    <p:extLst>
      <p:ext uri="{BB962C8B-B14F-4D97-AF65-F5344CB8AC3E}">
        <p14:creationId xmlns:p14="http://schemas.microsoft.com/office/powerpoint/2010/main" val="25164289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Final CSS Tip</a:t>
            </a:r>
            <a:endParaRPr lang="en-GB" dirty="0"/>
          </a:p>
        </p:txBody>
      </p:sp>
      <p:sp>
        <p:nvSpPr>
          <p:cNvPr id="5" name="Content Placeholder 4"/>
          <p:cNvSpPr>
            <a:spLocks noGrp="1"/>
          </p:cNvSpPr>
          <p:nvPr>
            <p:ph idx="1"/>
          </p:nvPr>
        </p:nvSpPr>
        <p:spPr/>
        <p:txBody>
          <a:bodyPr>
            <a:normAutofit fontScale="92500"/>
          </a:bodyPr>
          <a:lstStyle/>
          <a:p>
            <a:r>
              <a:rPr lang="en-GB" dirty="0" smtClean="0"/>
              <a:t>We’ve mentioned KISS, keeping it simple. Sometimes it is hard to work out what simple is.</a:t>
            </a:r>
          </a:p>
          <a:p>
            <a:r>
              <a:rPr lang="en-GB" dirty="0" smtClean="0"/>
              <a:t>There can be many ways to target an element – but the simplest isn’t necessarily correct. For example The Herald only has one h1 – in the header – does that mean all h1 headers should be style this way? Probably not.</a:t>
            </a:r>
          </a:p>
          <a:p>
            <a:r>
              <a:rPr lang="en-GB" dirty="0" smtClean="0"/>
              <a:t>I run through a mental exercise of describing what I’m </a:t>
            </a:r>
            <a:r>
              <a:rPr lang="en-GB" dirty="0" err="1" smtClean="0"/>
              <a:t>targetting</a:t>
            </a:r>
            <a:r>
              <a:rPr lang="en-GB" dirty="0" smtClean="0"/>
              <a:t> – </a:t>
            </a:r>
            <a:r>
              <a:rPr lang="en-GB" dirty="0" err="1" smtClean="0"/>
              <a:t>e.g</a:t>
            </a:r>
            <a:r>
              <a:rPr lang="en-GB" dirty="0" smtClean="0"/>
              <a:t> the H1 that is immediately inside the header </a:t>
            </a:r>
            <a:r>
              <a:rPr lang="en-GB" dirty="0" smtClean="0">
                <a:sym typeface="Wingdings" panose="05000000000000000000" pitchFamily="2" charset="2"/>
              </a:rPr>
              <a:t> </a:t>
            </a:r>
            <a:r>
              <a:rPr lang="en-GB" dirty="0" smtClean="0"/>
              <a:t> header &gt; h1 </a:t>
            </a:r>
            <a:endParaRPr lang="en-GB" dirty="0"/>
          </a:p>
          <a:p>
            <a:r>
              <a:rPr lang="en-GB" dirty="0" smtClean="0"/>
              <a:t>The CSS has a meaning to, doing this expresses your intention to style.</a:t>
            </a:r>
          </a:p>
        </p:txBody>
      </p:sp>
    </p:spTree>
    <p:extLst>
      <p:ext uri="{BB962C8B-B14F-4D97-AF65-F5344CB8AC3E}">
        <p14:creationId xmlns:p14="http://schemas.microsoft.com/office/powerpoint/2010/main" val="153280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Stuff</a:t>
            </a:r>
            <a:endParaRPr lang="en-GB" dirty="0"/>
          </a:p>
        </p:txBody>
      </p:sp>
      <p:sp>
        <p:nvSpPr>
          <p:cNvPr id="4" name="Text Placeholder 3"/>
          <p:cNvSpPr>
            <a:spLocks noGrp="1"/>
          </p:cNvSpPr>
          <p:nvPr>
            <p:ph type="body" idx="1"/>
          </p:nvPr>
        </p:nvSpPr>
        <p:spPr/>
        <p:txBody>
          <a:bodyPr/>
          <a:lstStyle/>
          <a:p>
            <a:r>
              <a:rPr lang="en-GB" dirty="0" smtClean="0"/>
              <a:t>Always have a “</a:t>
            </a:r>
            <a:r>
              <a:rPr lang="en-GB" dirty="0" err="1" smtClean="0"/>
              <a:t>misc</a:t>
            </a:r>
            <a:r>
              <a:rPr lang="en-GB" dirty="0" smtClean="0"/>
              <a:t>” category</a:t>
            </a:r>
            <a:endParaRPr lang="en-GB" dirty="0"/>
          </a:p>
        </p:txBody>
      </p:sp>
    </p:spTree>
    <p:extLst>
      <p:ext uri="{BB962C8B-B14F-4D97-AF65-F5344CB8AC3E}">
        <p14:creationId xmlns:p14="http://schemas.microsoft.com/office/powerpoint/2010/main" val="7262875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HTML Validators</a:t>
            </a:r>
            <a:endParaRPr lang="en-GB" dirty="0"/>
          </a:p>
        </p:txBody>
      </p:sp>
      <p:sp>
        <p:nvSpPr>
          <p:cNvPr id="5" name="Content Placeholder 4"/>
          <p:cNvSpPr>
            <a:spLocks noGrp="1"/>
          </p:cNvSpPr>
          <p:nvPr>
            <p:ph idx="1"/>
          </p:nvPr>
        </p:nvSpPr>
        <p:spPr/>
        <p:txBody>
          <a:bodyPr/>
          <a:lstStyle/>
          <a:p>
            <a:endParaRPr lang="en-GB" dirty="0" smtClean="0"/>
          </a:p>
          <a:p>
            <a:r>
              <a:rPr lang="en-GB" dirty="0" smtClean="0"/>
              <a:t>Now your HTML is more or less finalised, it is worth noting there are online HTML validators which check your code is compliant</a:t>
            </a:r>
          </a:p>
          <a:p>
            <a:pPr lvl="1"/>
            <a:r>
              <a:rPr lang="en-GB" dirty="0" smtClean="0"/>
              <a:t>At tombola we try to write standards compliant code</a:t>
            </a:r>
          </a:p>
          <a:p>
            <a:pPr lvl="1"/>
            <a:r>
              <a:rPr lang="en-GB" dirty="0" smtClean="0"/>
              <a:t>Compliant code is more likely to be cross-browser compatible.</a:t>
            </a:r>
          </a:p>
          <a:p>
            <a:pPr lvl="1"/>
            <a:r>
              <a:rPr lang="en-GB" dirty="0" smtClean="0"/>
              <a:t>It is important you try </a:t>
            </a:r>
            <a:r>
              <a:rPr lang="en-GB" dirty="0"/>
              <a:t>this periodically </a:t>
            </a:r>
            <a:r>
              <a:rPr lang="en-GB" dirty="0" smtClean="0"/>
              <a:t>-</a:t>
            </a:r>
            <a:r>
              <a:rPr lang="en-GB" dirty="0" smtClean="0">
                <a:hlinkClick r:id="rId2"/>
              </a:rPr>
              <a:t>http</a:t>
            </a:r>
            <a:r>
              <a:rPr lang="en-GB" dirty="0">
                <a:hlinkClick r:id="rId2"/>
              </a:rPr>
              <a:t>://validator.w3.org</a:t>
            </a:r>
            <a:r>
              <a:rPr lang="en-GB" dirty="0" smtClean="0">
                <a:hlinkClick r:id="rId2"/>
              </a:rPr>
              <a:t>/</a:t>
            </a:r>
            <a:r>
              <a:rPr lang="en-GB" dirty="0" smtClean="0"/>
              <a:t> - can upload HTML</a:t>
            </a:r>
            <a:endParaRPr lang="en-GB" dirty="0"/>
          </a:p>
        </p:txBody>
      </p:sp>
    </p:spTree>
    <p:extLst>
      <p:ext uri="{BB962C8B-B14F-4D97-AF65-F5344CB8AC3E}">
        <p14:creationId xmlns:p14="http://schemas.microsoft.com/office/powerpoint/2010/main" val="3673456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	</a:t>
            </a:r>
            <a:endParaRPr lang="en-GB" dirty="0"/>
          </a:p>
        </p:txBody>
      </p:sp>
      <p:sp>
        <p:nvSpPr>
          <p:cNvPr id="4" name="Content Placeholder 3"/>
          <p:cNvSpPr>
            <a:spLocks noGrp="1"/>
          </p:cNvSpPr>
          <p:nvPr>
            <p:ph idx="1"/>
          </p:nvPr>
        </p:nvSpPr>
        <p:spPr/>
        <p:txBody>
          <a:bodyPr/>
          <a:lstStyle/>
          <a:p>
            <a:r>
              <a:rPr lang="en-GB" dirty="0" smtClean="0"/>
              <a:t>Run your HTML from the Herald through the HTML validator</a:t>
            </a:r>
          </a:p>
          <a:p>
            <a:pPr lvl="1"/>
            <a:r>
              <a:rPr lang="en-GB" dirty="0" smtClean="0"/>
              <a:t>Fix the errors</a:t>
            </a:r>
          </a:p>
          <a:p>
            <a:pPr lvl="1"/>
            <a:r>
              <a:rPr lang="en-GB" dirty="0" smtClean="0"/>
              <a:t>Check the page still renders properly.</a:t>
            </a:r>
          </a:p>
          <a:p>
            <a:pPr lvl="1"/>
            <a:r>
              <a:rPr lang="en-GB" dirty="0" smtClean="0"/>
              <a:t>There are a few errors I’ve forced you into, do one is a semantic </a:t>
            </a:r>
            <a:r>
              <a:rPr lang="en-GB" dirty="0" smtClean="0"/>
              <a:t>problem.</a:t>
            </a:r>
            <a:endParaRPr lang="en-GB" dirty="0"/>
          </a:p>
          <a:p>
            <a:pPr marL="0" indent="0">
              <a:buNone/>
            </a:pPr>
            <a:endParaRPr lang="en-GB" dirty="0" smtClean="0"/>
          </a:p>
          <a:p>
            <a:pPr marL="0" indent="0">
              <a:buNone/>
            </a:pPr>
            <a:r>
              <a:rPr lang="en-GB" dirty="0" smtClean="0"/>
              <a:t>Its possible to learn a fair amount from the validator!</a:t>
            </a:r>
            <a:endParaRPr lang="en-GB" dirty="0"/>
          </a:p>
        </p:txBody>
      </p:sp>
    </p:spTree>
    <p:extLst>
      <p:ext uri="{BB962C8B-B14F-4D97-AF65-F5344CB8AC3E}">
        <p14:creationId xmlns:p14="http://schemas.microsoft.com/office/powerpoint/2010/main" val="6322928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Pre-compilers</a:t>
            </a:r>
            <a:endParaRPr lang="en-GB" dirty="0"/>
          </a:p>
        </p:txBody>
      </p:sp>
      <p:sp>
        <p:nvSpPr>
          <p:cNvPr id="3" name="Content Placeholder 2"/>
          <p:cNvSpPr>
            <a:spLocks noGrp="1"/>
          </p:cNvSpPr>
          <p:nvPr>
            <p:ph idx="1"/>
          </p:nvPr>
        </p:nvSpPr>
        <p:spPr/>
        <p:txBody>
          <a:bodyPr>
            <a:normAutofit/>
          </a:bodyPr>
          <a:lstStyle/>
          <a:p>
            <a:r>
              <a:rPr lang="en-GB" dirty="0" smtClean="0"/>
              <a:t>Pre-compilers are a useful tool for a few web techs,</a:t>
            </a:r>
          </a:p>
          <a:p>
            <a:pPr lvl="1"/>
            <a:r>
              <a:rPr lang="en-GB" dirty="0" smtClean="0"/>
              <a:t>CSS has two main </a:t>
            </a:r>
            <a:r>
              <a:rPr lang="en-GB" dirty="0" err="1" smtClean="0"/>
              <a:t>onese</a:t>
            </a:r>
            <a:r>
              <a:rPr lang="en-GB" dirty="0" smtClean="0"/>
              <a:t> – LESS </a:t>
            </a:r>
            <a:r>
              <a:rPr lang="en-GB" dirty="0" err="1" smtClean="0"/>
              <a:t>ans</a:t>
            </a:r>
            <a:r>
              <a:rPr lang="en-GB" dirty="0" smtClean="0"/>
              <a:t> SASS. We use Less for our main website. </a:t>
            </a:r>
            <a:r>
              <a:rPr lang="en-GB" b="1" dirty="0" smtClean="0"/>
              <a:t>I suggest you take a look at less in your own time</a:t>
            </a:r>
          </a:p>
          <a:p>
            <a:pPr lvl="2"/>
            <a:r>
              <a:rPr lang="en-GB" dirty="0" smtClean="0"/>
              <a:t>Can define variables – e.g. </a:t>
            </a:r>
            <a:r>
              <a:rPr lang="en-GB" dirty="0" err="1" smtClean="0"/>
              <a:t>color</a:t>
            </a:r>
            <a:r>
              <a:rPr lang="en-GB" dirty="0" smtClean="0"/>
              <a:t> values in one place &amp; re-use</a:t>
            </a:r>
          </a:p>
          <a:p>
            <a:pPr lvl="2"/>
            <a:r>
              <a:rPr lang="en-GB" dirty="0" smtClean="0"/>
              <a:t>Can do maths – for our fixed width layout we could use the full width and the width of the aside to calculate the width of main</a:t>
            </a:r>
          </a:p>
          <a:p>
            <a:pPr lvl="2"/>
            <a:r>
              <a:rPr lang="en-GB" dirty="0" smtClean="0"/>
              <a:t>Much shorter syntax for related element trees</a:t>
            </a:r>
          </a:p>
          <a:p>
            <a:pPr lvl="1"/>
            <a:r>
              <a:rPr lang="en-GB" dirty="0" smtClean="0"/>
              <a:t>Also pre-compilers for JavaScript, I’ve not used them. </a:t>
            </a:r>
          </a:p>
        </p:txBody>
      </p:sp>
    </p:spTree>
    <p:extLst>
      <p:ext uri="{BB962C8B-B14F-4D97-AF65-F5344CB8AC3E}">
        <p14:creationId xmlns:p14="http://schemas.microsoft.com/office/powerpoint/2010/main" val="2200031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TombolaThemeColours">
      <a:dk1>
        <a:sysClr val="windowText" lastClr="000000"/>
      </a:dk1>
      <a:lt1>
        <a:sysClr val="window" lastClr="FFFFFF"/>
      </a:lt1>
      <a:dk2>
        <a:srgbClr val="053940"/>
      </a:dk2>
      <a:lt2>
        <a:srgbClr val="C8EBEB"/>
      </a:lt2>
      <a:accent1>
        <a:srgbClr val="075661"/>
      </a:accent1>
      <a:accent2>
        <a:srgbClr val="06786D"/>
      </a:accent2>
      <a:accent3>
        <a:srgbClr val="11CBE5"/>
      </a:accent3>
      <a:accent4>
        <a:srgbClr val="12E2FF"/>
      </a:accent4>
      <a:accent5>
        <a:srgbClr val="7CCA62"/>
      </a:accent5>
      <a:accent6>
        <a:srgbClr val="A5C249"/>
      </a:accent6>
      <a:hlink>
        <a:srgbClr val="CC9B00"/>
      </a:hlink>
      <a:folHlink>
        <a:srgbClr val="80A8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3140</TotalTime>
  <Words>6623</Words>
  <Application>Microsoft Office PowerPoint</Application>
  <PresentationFormat>On-screen Show (4:3)</PresentationFormat>
  <Paragraphs>688</Paragraphs>
  <Slides>96</Slides>
  <Notes>51</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Default Theme</vt:lpstr>
      <vt:lpstr>Styling and CSS</vt:lpstr>
      <vt:lpstr>First, some bad news </vt:lpstr>
      <vt:lpstr>What is CSS</vt:lpstr>
      <vt:lpstr>Inline Style - Syntax</vt:lpstr>
      <vt:lpstr>A Few Basic Styles</vt:lpstr>
      <vt:lpstr>Exercise –Style the Hendon Herald Header</vt:lpstr>
      <vt:lpstr>Exercise –Style the Hendon Herald Header</vt:lpstr>
      <vt:lpstr>Colors</vt:lpstr>
      <vt:lpstr>Where to Add the Style - 1</vt:lpstr>
      <vt:lpstr>Exercise –Style the Hendon Herald Header</vt:lpstr>
      <vt:lpstr>Where to Add the Style - 2</vt:lpstr>
      <vt:lpstr>Where to Add the Style – 2.1</vt:lpstr>
      <vt:lpstr>So, where Should I Put the CSS</vt:lpstr>
      <vt:lpstr>Exercise – Tidy up and more styles</vt:lpstr>
      <vt:lpstr>Exercise – tidy up and more styles</vt:lpstr>
      <vt:lpstr>Text &amp; Font Styles</vt:lpstr>
      <vt:lpstr>Selecting a font – font-family</vt:lpstr>
      <vt:lpstr>Web Safe Fonts</vt:lpstr>
      <vt:lpstr>Font-Style</vt:lpstr>
      <vt:lpstr>Text – Alignment</vt:lpstr>
      <vt:lpstr>Text Decoration</vt:lpstr>
      <vt:lpstr>Text –Transform</vt:lpstr>
      <vt:lpstr>Selectors</vt:lpstr>
      <vt:lpstr>Recap – Two Attributes</vt:lpstr>
      <vt:lpstr>Selectors</vt:lpstr>
      <vt:lpstr>Set the default font for the Herald</vt:lpstr>
      <vt:lpstr>Selecting Classes &amp; Id</vt:lpstr>
      <vt:lpstr>Compound Selectors</vt:lpstr>
      <vt:lpstr>Targeting with the same style</vt:lpstr>
      <vt:lpstr>Nested Element Selectors</vt:lpstr>
      <vt:lpstr>Before/After Selectors</vt:lpstr>
      <vt:lpstr>Using the Selectors</vt:lpstr>
      <vt:lpstr>Using the Selectors 2</vt:lpstr>
      <vt:lpstr>Keeping CSS Tidy</vt:lpstr>
      <vt:lpstr>Cascading Stylesheets</vt:lpstr>
      <vt:lpstr>Selector Specificity</vt:lpstr>
      <vt:lpstr>Selector Specificity</vt:lpstr>
      <vt:lpstr>Selector Specificity</vt:lpstr>
      <vt:lpstr>Selector Specificity</vt:lpstr>
      <vt:lpstr>Selector Specificity</vt:lpstr>
      <vt:lpstr>Source Priority</vt:lpstr>
      <vt:lpstr>Why “Cascading” Stylesheets?</vt:lpstr>
      <vt:lpstr>YU No have better task?</vt:lpstr>
      <vt:lpstr>Laying Out</vt:lpstr>
      <vt:lpstr>Laying out HTML</vt:lpstr>
      <vt:lpstr>Reference: Size Units</vt:lpstr>
      <vt:lpstr>The HTML Box Model</vt:lpstr>
      <vt:lpstr>Padding</vt:lpstr>
      <vt:lpstr>Styling Borders</vt:lpstr>
      <vt:lpstr>Margins</vt:lpstr>
      <vt:lpstr>The Herald – Starting to Lay out</vt:lpstr>
      <vt:lpstr>Newish Stuff – Box Sizing</vt:lpstr>
      <vt:lpstr>New Stuff – Box Sizing</vt:lpstr>
      <vt:lpstr>Pro-tip – Learn the Box Model</vt:lpstr>
      <vt:lpstr>Recap: Horizontal alignment</vt:lpstr>
      <vt:lpstr>Exercise – span v div</vt:lpstr>
      <vt:lpstr>Display Modes - Block</vt:lpstr>
      <vt:lpstr>Display Modes - Inline</vt:lpstr>
      <vt:lpstr>Remember the Alignment Problem?</vt:lpstr>
      <vt:lpstr>Overriding the Default Mode</vt:lpstr>
      <vt:lpstr>Display Modes – Inline-Block</vt:lpstr>
      <vt:lpstr>Exercise – Display Mode</vt:lpstr>
      <vt:lpstr>Start to Lay out The Herald Header</vt:lpstr>
      <vt:lpstr>New Stuff – Flex Box</vt:lpstr>
      <vt:lpstr>Other Display Modes</vt:lpstr>
      <vt:lpstr>Hiding</vt:lpstr>
      <vt:lpstr>Positioning</vt:lpstr>
      <vt:lpstr>Exercise</vt:lpstr>
      <vt:lpstr>Layout types &amp; Design</vt:lpstr>
      <vt:lpstr>Which Design</vt:lpstr>
      <vt:lpstr>Centring the fixed width layout</vt:lpstr>
      <vt:lpstr>Layout The Main Content</vt:lpstr>
      <vt:lpstr>Laying Out Articles</vt:lpstr>
      <vt:lpstr>Lay out the footer</vt:lpstr>
      <vt:lpstr>Float</vt:lpstr>
      <vt:lpstr>Float Layouts</vt:lpstr>
      <vt:lpstr>More Element Styles</vt:lpstr>
      <vt:lpstr>Tables</vt:lpstr>
      <vt:lpstr>The Hendon Herald</vt:lpstr>
      <vt:lpstr>Lists – list-style-position</vt:lpstr>
      <vt:lpstr>Lists – list-style-type</vt:lpstr>
      <vt:lpstr>Unordered Lists as Menus</vt:lpstr>
      <vt:lpstr>The Hendon Herald</vt:lpstr>
      <vt:lpstr>Other Selectors</vt:lpstr>
      <vt:lpstr>Psuedo Classes</vt:lpstr>
      <vt:lpstr>Styling anchors</vt:lpstr>
      <vt:lpstr>Styling anchors</vt:lpstr>
      <vt:lpstr>The Hendon Herald Menu</vt:lpstr>
      <vt:lpstr>Hendon Herald – Tidy up</vt:lpstr>
      <vt:lpstr>PowerPoint Presentation</vt:lpstr>
      <vt:lpstr>Psuedo Elements</vt:lpstr>
      <vt:lpstr>Final CSS Tip</vt:lpstr>
      <vt:lpstr>Other Stuff</vt:lpstr>
      <vt:lpstr>HTML Validators</vt:lpstr>
      <vt:lpstr>Exercise </vt:lpstr>
      <vt:lpstr>Pre-compilers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Html</dc:title>
  <dc:creator>Keith Barrow</dc:creator>
  <cp:lastModifiedBy>Keith Barrow</cp:lastModifiedBy>
  <cp:revision>639</cp:revision>
  <dcterms:created xsi:type="dcterms:W3CDTF">2014-07-28T09:00:50Z</dcterms:created>
  <dcterms:modified xsi:type="dcterms:W3CDTF">2014-08-28T16:28:24Z</dcterms:modified>
</cp:coreProperties>
</file>